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66" r:id="rId3"/>
    <p:sldId id="257" r:id="rId4"/>
    <p:sldId id="258" r:id="rId5"/>
    <p:sldId id="267" r:id="rId6"/>
    <p:sldId id="259" r:id="rId7"/>
    <p:sldId id="260" r:id="rId8"/>
    <p:sldId id="262" r:id="rId9"/>
    <p:sldId id="263" r:id="rId10"/>
    <p:sldId id="264" r:id="rId11"/>
    <p:sldId id="265" r:id="rId12"/>
  </p:sldIdLst>
  <p:sldSz cx="18288000" cy="10287000"/>
  <p:notesSz cx="6858000" cy="9144000"/>
  <p:embeddedFontLst>
    <p:embeddedFont>
      <p:font typeface="Glock Grotesk 2.0 Ultra-Bold" panose="020B0604020202020204" charset="0"/>
      <p:regular r:id="rId14"/>
    </p:embeddedFont>
    <p:embeddedFont>
      <p:font typeface="Inter" panose="020B0604020202020204" charset="0"/>
      <p:regular r:id="rId15"/>
    </p:embeddedFont>
    <p:embeddedFont>
      <p:font typeface="Open Sans Bold" panose="020B0604020202020204" charset="0"/>
      <p:regular r:id="rId16"/>
    </p:embeddedFont>
    <p:embeddedFont>
      <p:font typeface="Poppins Bold" panose="020B0604020202020204" charset="0"/>
      <p:regular r:id="rId17"/>
    </p:embeddedFont>
    <p:embeddedFont>
      <p:font typeface="Poppins Medium" panose="00000600000000000000" pitchFamily="2" charset="0"/>
      <p:regular r:id="rId18"/>
      <p:italic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r>
              <a:rPr lang="en-IN" sz="2000" dirty="0"/>
              <a:t>Global</a:t>
            </a:r>
            <a:r>
              <a:rPr lang="en-IN" sz="2000" baseline="0" dirty="0"/>
              <a:t> Prevalence Of Visual Impairment  </a:t>
            </a:r>
            <a:endParaRPr lang="en-IN" sz="2000" dirty="0"/>
          </a:p>
        </c:rich>
      </c:tx>
      <c:overlay val="0"/>
      <c:spPr>
        <a:noFill/>
        <a:ln>
          <a:noFill/>
        </a:ln>
        <a:effectLst/>
      </c:spPr>
      <c:txPr>
        <a:bodyPr rot="0" spcFirstLastPara="1" vertOverflow="ellipsis" vert="horz" wrap="square" anchor="ctr" anchorCtr="1"/>
        <a:lstStyle/>
        <a:p>
          <a:pPr>
            <a:defRPr sz="20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5.1018700787401582E-2"/>
          <c:y val="0.11883804088709095"/>
          <c:w val="0.9434257436570429"/>
          <c:h val="0.78609971345324947"/>
        </c:manualLayout>
      </c:layout>
      <c:barChart>
        <c:barDir val="col"/>
        <c:grouping val="clustered"/>
        <c:varyColors val="0"/>
        <c:ser>
          <c:idx val="0"/>
          <c:order val="0"/>
          <c:tx>
            <c:strRef>
              <c:f>Sheet1!$B$1</c:f>
              <c:strCache>
                <c:ptCount val="1"/>
                <c:pt idx="0">
                  <c:v>Blind</c:v>
                </c:pt>
              </c:strCache>
            </c:strRef>
          </c:tx>
          <c:spPr>
            <a:solidFill>
              <a:schemeClr val="accent1"/>
            </a:solidFill>
            <a:ln>
              <a:noFill/>
            </a:ln>
            <a:effectLst/>
          </c:spPr>
          <c:invertIfNegative val="0"/>
          <c:cat>
            <c:strRef>
              <c:f>Sheet1!$A$2:$A$6</c:f>
              <c:strCache>
                <c:ptCount val="5"/>
                <c:pt idx="0">
                  <c:v>Africa</c:v>
                </c:pt>
                <c:pt idx="1">
                  <c:v>America</c:v>
                </c:pt>
                <c:pt idx="2">
                  <c:v>Europe</c:v>
                </c:pt>
                <c:pt idx="3">
                  <c:v>India</c:v>
                </c:pt>
                <c:pt idx="4">
                  <c:v>China</c:v>
                </c:pt>
              </c:strCache>
            </c:strRef>
          </c:cat>
          <c:val>
            <c:numRef>
              <c:f>Sheet1!$B$2:$B$6</c:f>
              <c:numCache>
                <c:formatCode>General</c:formatCode>
                <c:ptCount val="5"/>
                <c:pt idx="0">
                  <c:v>8</c:v>
                </c:pt>
                <c:pt idx="1">
                  <c:v>4</c:v>
                </c:pt>
                <c:pt idx="2">
                  <c:v>3</c:v>
                </c:pt>
                <c:pt idx="3">
                  <c:v>7</c:v>
                </c:pt>
                <c:pt idx="4">
                  <c:v>6</c:v>
                </c:pt>
              </c:numCache>
            </c:numRef>
          </c:val>
          <c:extLst>
            <c:ext xmlns:c16="http://schemas.microsoft.com/office/drawing/2014/chart" uri="{C3380CC4-5D6E-409C-BE32-E72D297353CC}">
              <c16:uniqueId val="{00000000-0575-4893-A362-9D20F3AF6FC9}"/>
            </c:ext>
          </c:extLst>
        </c:ser>
        <c:ser>
          <c:idx val="1"/>
          <c:order val="1"/>
          <c:tx>
            <c:strRef>
              <c:f>Sheet1!$C$1</c:f>
              <c:strCache>
                <c:ptCount val="1"/>
                <c:pt idx="0">
                  <c:v>Visually Impaired</c:v>
                </c:pt>
              </c:strCache>
            </c:strRef>
          </c:tx>
          <c:spPr>
            <a:solidFill>
              <a:schemeClr val="accent2"/>
            </a:solidFill>
            <a:ln>
              <a:noFill/>
            </a:ln>
            <a:effectLst/>
          </c:spPr>
          <c:invertIfNegative val="0"/>
          <c:cat>
            <c:strRef>
              <c:f>Sheet1!$A$2:$A$6</c:f>
              <c:strCache>
                <c:ptCount val="5"/>
                <c:pt idx="0">
                  <c:v>Africa</c:v>
                </c:pt>
                <c:pt idx="1">
                  <c:v>America</c:v>
                </c:pt>
                <c:pt idx="2">
                  <c:v>Europe</c:v>
                </c:pt>
                <c:pt idx="3">
                  <c:v>India</c:v>
                </c:pt>
                <c:pt idx="4">
                  <c:v>China</c:v>
                </c:pt>
              </c:strCache>
            </c:strRef>
          </c:cat>
          <c:val>
            <c:numRef>
              <c:f>Sheet1!$C$2:$C$6</c:f>
              <c:numCache>
                <c:formatCode>General</c:formatCode>
                <c:ptCount val="5"/>
                <c:pt idx="0">
                  <c:v>25</c:v>
                </c:pt>
                <c:pt idx="1">
                  <c:v>25</c:v>
                </c:pt>
                <c:pt idx="2">
                  <c:v>28</c:v>
                </c:pt>
                <c:pt idx="3">
                  <c:v>42</c:v>
                </c:pt>
                <c:pt idx="4">
                  <c:v>49</c:v>
                </c:pt>
              </c:numCache>
            </c:numRef>
          </c:val>
          <c:extLst>
            <c:ext xmlns:c16="http://schemas.microsoft.com/office/drawing/2014/chart" uri="{C3380CC4-5D6E-409C-BE32-E72D297353CC}">
              <c16:uniqueId val="{00000001-0575-4893-A362-9D20F3AF6FC9}"/>
            </c:ext>
          </c:extLst>
        </c:ser>
        <c:ser>
          <c:idx val="2"/>
          <c:order val="2"/>
          <c:tx>
            <c:strRef>
              <c:f>Sheet1!$D$1</c:f>
              <c:strCache>
                <c:ptCount val="1"/>
                <c:pt idx="0">
                  <c:v>Low vision</c:v>
                </c:pt>
              </c:strCache>
            </c:strRef>
          </c:tx>
          <c:spPr>
            <a:solidFill>
              <a:schemeClr val="accent3"/>
            </a:solidFill>
            <a:ln>
              <a:noFill/>
            </a:ln>
            <a:effectLst/>
          </c:spPr>
          <c:invertIfNegative val="0"/>
          <c:cat>
            <c:strRef>
              <c:f>Sheet1!$A$2:$A$6</c:f>
              <c:strCache>
                <c:ptCount val="5"/>
                <c:pt idx="0">
                  <c:v>Africa</c:v>
                </c:pt>
                <c:pt idx="1">
                  <c:v>America</c:v>
                </c:pt>
                <c:pt idx="2">
                  <c:v>Europe</c:v>
                </c:pt>
                <c:pt idx="3">
                  <c:v>India</c:v>
                </c:pt>
                <c:pt idx="4">
                  <c:v>China</c:v>
                </c:pt>
              </c:strCache>
            </c:strRef>
          </c:cat>
          <c:val>
            <c:numRef>
              <c:f>Sheet1!$D$2:$D$6</c:f>
              <c:numCache>
                <c:formatCode>General</c:formatCode>
                <c:ptCount val="5"/>
                <c:pt idx="0">
                  <c:v>32</c:v>
                </c:pt>
                <c:pt idx="1">
                  <c:v>28</c:v>
                </c:pt>
                <c:pt idx="2">
                  <c:v>31</c:v>
                </c:pt>
                <c:pt idx="3">
                  <c:v>48</c:v>
                </c:pt>
                <c:pt idx="4">
                  <c:v>55</c:v>
                </c:pt>
              </c:numCache>
            </c:numRef>
          </c:val>
          <c:extLst>
            <c:ext xmlns:c16="http://schemas.microsoft.com/office/drawing/2014/chart" uri="{C3380CC4-5D6E-409C-BE32-E72D297353CC}">
              <c16:uniqueId val="{00000002-0575-4893-A362-9D20F3AF6FC9}"/>
            </c:ext>
          </c:extLst>
        </c:ser>
        <c:dLbls>
          <c:showLegendKey val="0"/>
          <c:showVal val="0"/>
          <c:showCatName val="0"/>
          <c:showSerName val="0"/>
          <c:showPercent val="0"/>
          <c:showBubbleSize val="0"/>
        </c:dLbls>
        <c:gapWidth val="219"/>
        <c:overlap val="-27"/>
        <c:axId val="1052611728"/>
        <c:axId val="1052608368"/>
      </c:barChart>
      <c:catAx>
        <c:axId val="105261172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52608368"/>
        <c:crosses val="autoZero"/>
        <c:auto val="1"/>
        <c:lblAlgn val="ctr"/>
        <c:lblOffset val="100"/>
        <c:noMultiLvlLbl val="0"/>
      </c:catAx>
      <c:valAx>
        <c:axId val="1052608368"/>
        <c:scaling>
          <c:orientation val="minMax"/>
          <c:max val="60"/>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052611728"/>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2.sv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21.02.2026</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2/21/2026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2/21/2026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2/21/2026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2/21/2026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2/21/2026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2/21/2026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svg"/><Relationship Id="rId9" Type="http://schemas.openxmlformats.org/officeDocument/2006/relationships/image" Target="../media/image7.png"/></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chart" Target="../charts/chart1.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 name="Freeform 3"/>
          <p:cNvSpPr/>
          <p:nvPr/>
        </p:nvSpPr>
        <p:spPr>
          <a:xfrm>
            <a:off x="76200" y="38099"/>
            <a:ext cx="18288000" cy="10287001"/>
          </a:xfrm>
          <a:custGeom>
            <a:avLst/>
            <a:gdLst/>
            <a:ahLst/>
            <a:cxnLst/>
            <a:rect l="l" t="t" r="r" b="b"/>
            <a:pathLst>
              <a:path w="18288000" h="18242280">
                <a:moveTo>
                  <a:pt x="0" y="0"/>
                </a:moveTo>
                <a:lnTo>
                  <a:pt x="18288000" y="0"/>
                </a:lnTo>
                <a:lnTo>
                  <a:pt x="18288000" y="18242280"/>
                </a:lnTo>
                <a:lnTo>
                  <a:pt x="0" y="18242280"/>
                </a:lnTo>
                <a:lnTo>
                  <a:pt x="0" y="0"/>
                </a:lnTo>
                <a:close/>
              </a:path>
            </a:pathLst>
          </a:custGeom>
          <a:blipFill>
            <a:blip r:embed="rId3">
              <a:alphaModFix amt="59000"/>
              <a:extLst>
                <a:ext uri="{96DAC541-7B7A-43D3-8B79-37D633B846F1}">
                  <asvg:svgBlip xmlns:asvg="http://schemas.microsoft.com/office/drawing/2016/SVG/main" r:embed="rId4"/>
                </a:ext>
              </a:extLst>
            </a:blip>
            <a:stretch>
              <a:fillRect t="-28853" b="-48481"/>
            </a:stretch>
          </a:blipFill>
        </p:spPr>
        <p:txBody>
          <a:bodyPr/>
          <a:lstStyle/>
          <a:p>
            <a:endParaRPr lang="en-IN"/>
          </a:p>
        </p:txBody>
      </p:sp>
      <p:sp>
        <p:nvSpPr>
          <p:cNvPr id="4" name="Freeform 4"/>
          <p:cNvSpPr/>
          <p:nvPr/>
        </p:nvSpPr>
        <p:spPr>
          <a:xfrm flipH="1">
            <a:off x="11011382" y="-1"/>
            <a:ext cx="7276618" cy="10287001"/>
          </a:xfrm>
          <a:custGeom>
            <a:avLst/>
            <a:gdLst/>
            <a:ahLst/>
            <a:cxnLst/>
            <a:rect l="l" t="t" r="r" b="b"/>
            <a:pathLst>
              <a:path w="14553235" h="14553235">
                <a:moveTo>
                  <a:pt x="14553234" y="0"/>
                </a:moveTo>
                <a:lnTo>
                  <a:pt x="0" y="0"/>
                </a:lnTo>
                <a:lnTo>
                  <a:pt x="0" y="14553235"/>
                </a:lnTo>
                <a:lnTo>
                  <a:pt x="14553234" y="14553235"/>
                </a:lnTo>
                <a:lnTo>
                  <a:pt x="14553234" y="0"/>
                </a:lnTo>
                <a:close/>
              </a:path>
            </a:pathLst>
          </a:custGeom>
          <a:blipFill>
            <a:blip r:embed="rId5">
              <a:extLst>
                <a:ext uri="{96DAC541-7B7A-43D3-8B79-37D633B846F1}">
                  <asvg:svgBlip xmlns:asvg="http://schemas.microsoft.com/office/drawing/2016/SVG/main" r:embed="rId6"/>
                </a:ext>
              </a:extLst>
            </a:blip>
            <a:stretch>
              <a:fillRect l="-100000" b="-41472"/>
            </a:stretch>
          </a:blipFill>
        </p:spPr>
        <p:txBody>
          <a:bodyPr/>
          <a:lstStyle/>
          <a:p>
            <a:endParaRPr lang="en-IN" dirty="0"/>
          </a:p>
        </p:txBody>
      </p:sp>
      <p:grpSp>
        <p:nvGrpSpPr>
          <p:cNvPr id="5" name="Group 5"/>
          <p:cNvGrpSpPr/>
          <p:nvPr/>
        </p:nvGrpSpPr>
        <p:grpSpPr>
          <a:xfrm>
            <a:off x="1174966" y="2544147"/>
            <a:ext cx="841038" cy="117758"/>
            <a:chOff x="0" y="0"/>
            <a:chExt cx="1121385" cy="157010"/>
          </a:xfrm>
        </p:grpSpPr>
        <p:sp>
          <p:nvSpPr>
            <p:cNvPr id="6" name="Freeform 6"/>
            <p:cNvSpPr/>
            <p:nvPr/>
          </p:nvSpPr>
          <p:spPr>
            <a:xfrm>
              <a:off x="0" y="0"/>
              <a:ext cx="1121410" cy="156972"/>
            </a:xfrm>
            <a:custGeom>
              <a:avLst/>
              <a:gdLst/>
              <a:ahLst/>
              <a:cxnLst/>
              <a:rect l="l" t="t" r="r" b="b"/>
              <a:pathLst>
                <a:path w="1121410" h="156972">
                  <a:moveTo>
                    <a:pt x="0" y="0"/>
                  </a:moveTo>
                  <a:lnTo>
                    <a:pt x="1121410" y="0"/>
                  </a:lnTo>
                  <a:lnTo>
                    <a:pt x="1121410" y="156972"/>
                  </a:lnTo>
                  <a:lnTo>
                    <a:pt x="0" y="156972"/>
                  </a:lnTo>
                  <a:close/>
                </a:path>
              </a:pathLst>
            </a:custGeom>
            <a:solidFill>
              <a:srgbClr val="F1F1F1"/>
            </a:solidFill>
          </p:spPr>
        </p:sp>
      </p:grpSp>
      <p:grpSp>
        <p:nvGrpSpPr>
          <p:cNvPr id="7" name="Group 7"/>
          <p:cNvGrpSpPr/>
          <p:nvPr/>
        </p:nvGrpSpPr>
        <p:grpSpPr>
          <a:xfrm>
            <a:off x="16788576" y="1"/>
            <a:ext cx="1499424" cy="1499424"/>
            <a:chOff x="0" y="0"/>
            <a:chExt cx="1835734" cy="1835734"/>
          </a:xfrm>
        </p:grpSpPr>
        <p:sp>
          <p:nvSpPr>
            <p:cNvPr id="8" name="Freeform 8"/>
            <p:cNvSpPr/>
            <p:nvPr/>
          </p:nvSpPr>
          <p:spPr>
            <a:xfrm>
              <a:off x="0" y="0"/>
              <a:ext cx="1835785" cy="1835785"/>
            </a:xfrm>
            <a:custGeom>
              <a:avLst/>
              <a:gdLst/>
              <a:ahLst/>
              <a:cxnLst/>
              <a:rect l="l" t="t" r="r" b="b"/>
              <a:pathLst>
                <a:path w="1835785" h="1835785">
                  <a:moveTo>
                    <a:pt x="0" y="0"/>
                  </a:moveTo>
                  <a:lnTo>
                    <a:pt x="1835785" y="0"/>
                  </a:lnTo>
                  <a:lnTo>
                    <a:pt x="1835785" y="1835785"/>
                  </a:lnTo>
                  <a:lnTo>
                    <a:pt x="0" y="1835785"/>
                  </a:lnTo>
                  <a:lnTo>
                    <a:pt x="0" y="0"/>
                  </a:lnTo>
                  <a:close/>
                </a:path>
              </a:pathLst>
            </a:custGeom>
            <a:blipFill>
              <a:blip r:embed="rId7"/>
              <a:stretch>
                <a:fillRect r="2" b="2"/>
              </a:stretch>
            </a:blipFill>
          </p:spPr>
        </p:sp>
      </p:grpSp>
      <p:grpSp>
        <p:nvGrpSpPr>
          <p:cNvPr id="9" name="Group 9"/>
          <p:cNvGrpSpPr/>
          <p:nvPr/>
        </p:nvGrpSpPr>
        <p:grpSpPr>
          <a:xfrm>
            <a:off x="0" y="0"/>
            <a:ext cx="1493272" cy="1376801"/>
            <a:chOff x="0" y="0"/>
            <a:chExt cx="1991030" cy="1835734"/>
          </a:xfrm>
        </p:grpSpPr>
        <p:sp>
          <p:nvSpPr>
            <p:cNvPr id="10" name="Freeform 10"/>
            <p:cNvSpPr/>
            <p:nvPr/>
          </p:nvSpPr>
          <p:spPr>
            <a:xfrm>
              <a:off x="0" y="0"/>
              <a:ext cx="1990979" cy="1835785"/>
            </a:xfrm>
            <a:custGeom>
              <a:avLst/>
              <a:gdLst/>
              <a:ahLst/>
              <a:cxnLst/>
              <a:rect l="l" t="t" r="r" b="b"/>
              <a:pathLst>
                <a:path w="1990979" h="1835785">
                  <a:moveTo>
                    <a:pt x="0" y="0"/>
                  </a:moveTo>
                  <a:lnTo>
                    <a:pt x="1990979" y="0"/>
                  </a:lnTo>
                  <a:lnTo>
                    <a:pt x="1990979" y="1835785"/>
                  </a:lnTo>
                  <a:lnTo>
                    <a:pt x="0" y="1835785"/>
                  </a:lnTo>
                  <a:lnTo>
                    <a:pt x="0" y="0"/>
                  </a:lnTo>
                  <a:close/>
                </a:path>
              </a:pathLst>
            </a:custGeom>
            <a:blipFill>
              <a:blip r:embed="rId8"/>
              <a:stretch>
                <a:fillRect r="-2" b="2"/>
              </a:stretch>
            </a:blipFill>
          </p:spPr>
        </p:sp>
      </p:grpSp>
      <p:sp>
        <p:nvSpPr>
          <p:cNvPr id="11" name="AutoShape 11"/>
          <p:cNvSpPr/>
          <p:nvPr/>
        </p:nvSpPr>
        <p:spPr>
          <a:xfrm>
            <a:off x="4569073" y="1733502"/>
            <a:ext cx="9136581" cy="0"/>
          </a:xfrm>
          <a:prstGeom prst="line">
            <a:avLst/>
          </a:prstGeom>
          <a:ln w="38100" cap="flat">
            <a:solidFill>
              <a:srgbClr val="FFFFFF"/>
            </a:solidFill>
            <a:prstDash val="sysDot"/>
            <a:headEnd type="diamond" w="lg" len="lg"/>
            <a:tailEnd type="diamond" w="lg" len="lg"/>
          </a:ln>
        </p:spPr>
      </p:sp>
      <p:grpSp>
        <p:nvGrpSpPr>
          <p:cNvPr id="12" name="Group 12"/>
          <p:cNvGrpSpPr/>
          <p:nvPr/>
        </p:nvGrpSpPr>
        <p:grpSpPr>
          <a:xfrm>
            <a:off x="4569073" y="9129656"/>
            <a:ext cx="9001422" cy="977722"/>
            <a:chOff x="0" y="0"/>
            <a:chExt cx="2370745" cy="257507"/>
          </a:xfrm>
        </p:grpSpPr>
        <p:sp>
          <p:nvSpPr>
            <p:cNvPr id="13" name="Freeform 13"/>
            <p:cNvSpPr/>
            <p:nvPr/>
          </p:nvSpPr>
          <p:spPr>
            <a:xfrm>
              <a:off x="0" y="0"/>
              <a:ext cx="2370745" cy="257507"/>
            </a:xfrm>
            <a:custGeom>
              <a:avLst/>
              <a:gdLst/>
              <a:ahLst/>
              <a:cxnLst/>
              <a:rect l="l" t="t" r="r" b="b"/>
              <a:pathLst>
                <a:path w="2370745" h="257507">
                  <a:moveTo>
                    <a:pt x="43864" y="0"/>
                  </a:moveTo>
                  <a:lnTo>
                    <a:pt x="2326881" y="0"/>
                  </a:lnTo>
                  <a:cubicBezTo>
                    <a:pt x="2351106" y="0"/>
                    <a:pt x="2370745" y="19639"/>
                    <a:pt x="2370745" y="43864"/>
                  </a:cubicBezTo>
                  <a:lnTo>
                    <a:pt x="2370745" y="213643"/>
                  </a:lnTo>
                  <a:cubicBezTo>
                    <a:pt x="2370745" y="237868"/>
                    <a:pt x="2351106" y="257507"/>
                    <a:pt x="2326881" y="257507"/>
                  </a:cubicBezTo>
                  <a:lnTo>
                    <a:pt x="43864" y="257507"/>
                  </a:lnTo>
                  <a:cubicBezTo>
                    <a:pt x="19639" y="257507"/>
                    <a:pt x="0" y="237868"/>
                    <a:pt x="0" y="213643"/>
                  </a:cubicBezTo>
                  <a:lnTo>
                    <a:pt x="0" y="43864"/>
                  </a:lnTo>
                  <a:cubicBezTo>
                    <a:pt x="0" y="19639"/>
                    <a:pt x="19639" y="0"/>
                    <a:pt x="43864" y="0"/>
                  </a:cubicBezTo>
                  <a:close/>
                </a:path>
              </a:pathLst>
            </a:custGeom>
            <a:solidFill>
              <a:srgbClr val="F1F1F1"/>
            </a:solidFill>
          </p:spPr>
        </p:sp>
        <p:sp>
          <p:nvSpPr>
            <p:cNvPr id="14" name="TextBox 14"/>
            <p:cNvSpPr txBox="1"/>
            <p:nvPr/>
          </p:nvSpPr>
          <p:spPr>
            <a:xfrm>
              <a:off x="0" y="0"/>
              <a:ext cx="2370745" cy="257507"/>
            </a:xfrm>
            <a:prstGeom prst="rect">
              <a:avLst/>
            </a:prstGeom>
          </p:spPr>
          <p:txBody>
            <a:bodyPr lIns="50800" tIns="50800" rIns="50800" bIns="50800" rtlCol="0" anchor="ctr"/>
            <a:lstStyle/>
            <a:p>
              <a:pPr algn="ctr">
                <a:lnSpc>
                  <a:spcPts val="2160"/>
                </a:lnSpc>
              </a:pPr>
              <a:endParaRPr/>
            </a:p>
          </p:txBody>
        </p:sp>
      </p:grpSp>
      <p:sp>
        <p:nvSpPr>
          <p:cNvPr id="15" name="Freeform 15"/>
          <p:cNvSpPr/>
          <p:nvPr/>
        </p:nvSpPr>
        <p:spPr>
          <a:xfrm>
            <a:off x="4786688" y="9249890"/>
            <a:ext cx="2201596" cy="796703"/>
          </a:xfrm>
          <a:custGeom>
            <a:avLst/>
            <a:gdLst/>
            <a:ahLst/>
            <a:cxnLst/>
            <a:rect l="l" t="t" r="r" b="b"/>
            <a:pathLst>
              <a:path w="2201596" h="796703">
                <a:moveTo>
                  <a:pt x="0" y="0"/>
                </a:moveTo>
                <a:lnTo>
                  <a:pt x="2201596" y="0"/>
                </a:lnTo>
                <a:lnTo>
                  <a:pt x="2201596" y="796702"/>
                </a:lnTo>
                <a:lnTo>
                  <a:pt x="0" y="796702"/>
                </a:lnTo>
                <a:lnTo>
                  <a:pt x="0" y="0"/>
                </a:lnTo>
                <a:close/>
              </a:path>
            </a:pathLst>
          </a:custGeom>
          <a:blipFill>
            <a:blip r:embed="rId9"/>
            <a:stretch>
              <a:fillRect/>
            </a:stretch>
          </a:blipFill>
        </p:spPr>
      </p:sp>
      <p:sp>
        <p:nvSpPr>
          <p:cNvPr id="16" name="Freeform 16"/>
          <p:cNvSpPr/>
          <p:nvPr/>
        </p:nvSpPr>
        <p:spPr>
          <a:xfrm>
            <a:off x="11230458" y="9367814"/>
            <a:ext cx="2124123" cy="560855"/>
          </a:xfrm>
          <a:custGeom>
            <a:avLst/>
            <a:gdLst/>
            <a:ahLst/>
            <a:cxnLst/>
            <a:rect l="l" t="t" r="r" b="b"/>
            <a:pathLst>
              <a:path w="2124123" h="560855">
                <a:moveTo>
                  <a:pt x="0" y="0"/>
                </a:moveTo>
                <a:lnTo>
                  <a:pt x="2124123" y="0"/>
                </a:lnTo>
                <a:lnTo>
                  <a:pt x="2124123" y="560854"/>
                </a:lnTo>
                <a:lnTo>
                  <a:pt x="0" y="560854"/>
                </a:lnTo>
                <a:lnTo>
                  <a:pt x="0" y="0"/>
                </a:lnTo>
                <a:close/>
              </a:path>
            </a:pathLst>
          </a:custGeom>
          <a:blipFill>
            <a:blip r:embed="rId10"/>
            <a:stretch>
              <a:fillRect l="-8146" t="-139512" r="-7468" b="-198356"/>
            </a:stretch>
          </a:blipFill>
        </p:spPr>
      </p:sp>
      <p:sp>
        <p:nvSpPr>
          <p:cNvPr id="17" name="Freeform 17"/>
          <p:cNvSpPr/>
          <p:nvPr/>
        </p:nvSpPr>
        <p:spPr>
          <a:xfrm>
            <a:off x="7140337" y="9367814"/>
            <a:ext cx="2498362" cy="567193"/>
          </a:xfrm>
          <a:custGeom>
            <a:avLst/>
            <a:gdLst/>
            <a:ahLst/>
            <a:cxnLst/>
            <a:rect l="l" t="t" r="r" b="b"/>
            <a:pathLst>
              <a:path w="2498362" h="567193">
                <a:moveTo>
                  <a:pt x="0" y="0"/>
                </a:moveTo>
                <a:lnTo>
                  <a:pt x="2498362" y="0"/>
                </a:lnTo>
                <a:lnTo>
                  <a:pt x="2498362" y="567193"/>
                </a:lnTo>
                <a:lnTo>
                  <a:pt x="0" y="567193"/>
                </a:lnTo>
                <a:lnTo>
                  <a:pt x="0" y="0"/>
                </a:lnTo>
                <a:close/>
              </a:path>
            </a:pathLst>
          </a:custGeom>
          <a:blipFill>
            <a:blip r:embed="rId11"/>
            <a:stretch>
              <a:fillRect t="-170162" b="-170315"/>
            </a:stretch>
          </a:blipFill>
        </p:spPr>
      </p:sp>
      <p:sp>
        <p:nvSpPr>
          <p:cNvPr id="18" name="Freeform 18"/>
          <p:cNvSpPr/>
          <p:nvPr/>
        </p:nvSpPr>
        <p:spPr>
          <a:xfrm>
            <a:off x="9638699" y="9189104"/>
            <a:ext cx="1524737" cy="918274"/>
          </a:xfrm>
          <a:custGeom>
            <a:avLst/>
            <a:gdLst/>
            <a:ahLst/>
            <a:cxnLst/>
            <a:rect l="l" t="t" r="r" b="b"/>
            <a:pathLst>
              <a:path w="1524737" h="918274">
                <a:moveTo>
                  <a:pt x="0" y="0"/>
                </a:moveTo>
                <a:lnTo>
                  <a:pt x="1524737" y="0"/>
                </a:lnTo>
                <a:lnTo>
                  <a:pt x="1524737" y="918274"/>
                </a:lnTo>
                <a:lnTo>
                  <a:pt x="0" y="918274"/>
                </a:lnTo>
                <a:lnTo>
                  <a:pt x="0" y="0"/>
                </a:lnTo>
                <a:close/>
              </a:path>
            </a:pathLst>
          </a:custGeom>
          <a:blipFill>
            <a:blip r:embed="rId12"/>
            <a:stretch>
              <a:fillRect b="-10788"/>
            </a:stretch>
          </a:blipFill>
        </p:spPr>
      </p:sp>
      <p:sp>
        <p:nvSpPr>
          <p:cNvPr id="19" name="TextBox 19"/>
          <p:cNvSpPr txBox="1"/>
          <p:nvPr/>
        </p:nvSpPr>
        <p:spPr>
          <a:xfrm>
            <a:off x="11011340" y="6279917"/>
            <a:ext cx="5285768" cy="859210"/>
          </a:xfrm>
          <a:prstGeom prst="rect">
            <a:avLst/>
          </a:prstGeom>
        </p:spPr>
        <p:txBody>
          <a:bodyPr wrap="square" lIns="0" tIns="0" rIns="0" bIns="0" rtlCol="0" anchor="t">
            <a:spAutoFit/>
          </a:bodyPr>
          <a:lstStyle/>
          <a:p>
            <a:pPr algn="l">
              <a:lnSpc>
                <a:spcPts val="6740"/>
              </a:lnSpc>
            </a:pPr>
            <a:r>
              <a:rPr lang="en-US" sz="5617" b="1" dirty="0">
                <a:solidFill>
                  <a:srgbClr val="F2F4F5"/>
                </a:solidFill>
                <a:latin typeface="Open Sans Bold"/>
                <a:ea typeface="Open Sans Bold"/>
                <a:cs typeface="Open Sans Bold"/>
                <a:sym typeface="Open Sans Bold"/>
              </a:rPr>
              <a:t>Team </a:t>
            </a:r>
            <a:r>
              <a:rPr lang="en-US" sz="5617" b="1" dirty="0" err="1">
                <a:solidFill>
                  <a:srgbClr val="92D050"/>
                </a:solidFill>
                <a:latin typeface="Open Sans Bold"/>
                <a:ea typeface="Open Sans Bold"/>
                <a:cs typeface="Open Sans Bold"/>
                <a:sym typeface="Open Sans Bold"/>
              </a:rPr>
              <a:t>LifeCode</a:t>
            </a:r>
            <a:endParaRPr lang="en-US" sz="5617" b="1" dirty="0">
              <a:solidFill>
                <a:srgbClr val="92D050"/>
              </a:solidFill>
              <a:latin typeface="Open Sans Bold"/>
              <a:ea typeface="Open Sans Bold"/>
              <a:cs typeface="Open Sans Bold"/>
              <a:sym typeface="Open Sans Bold"/>
            </a:endParaRPr>
          </a:p>
        </p:txBody>
      </p:sp>
      <p:sp>
        <p:nvSpPr>
          <p:cNvPr id="20" name="TextBox 20"/>
          <p:cNvSpPr txBox="1"/>
          <p:nvPr/>
        </p:nvSpPr>
        <p:spPr>
          <a:xfrm>
            <a:off x="1047750" y="2929866"/>
            <a:ext cx="13147893" cy="1077218"/>
          </a:xfrm>
          <a:prstGeom prst="rect">
            <a:avLst/>
          </a:prstGeom>
        </p:spPr>
        <p:txBody>
          <a:bodyPr lIns="0" tIns="0" rIns="0" bIns="0" rtlCol="0" anchor="t">
            <a:spAutoFit/>
          </a:bodyPr>
          <a:lstStyle/>
          <a:p>
            <a:pPr algn="l">
              <a:lnSpc>
                <a:spcPts val="8420"/>
              </a:lnSpc>
            </a:pPr>
            <a:r>
              <a:rPr lang="en-US" sz="7017" b="1" dirty="0" err="1">
                <a:solidFill>
                  <a:srgbClr val="F6F9FF"/>
                </a:solidFill>
                <a:latin typeface="Poppins Bold"/>
                <a:ea typeface="Poppins Bold"/>
                <a:cs typeface="Poppins Bold"/>
                <a:sym typeface="Poppins Bold"/>
              </a:rPr>
              <a:t>LifeCode’s</a:t>
            </a:r>
            <a:r>
              <a:rPr lang="en-US" sz="7017" b="1" dirty="0">
                <a:solidFill>
                  <a:srgbClr val="F6F9FF"/>
                </a:solidFill>
                <a:latin typeface="Poppins Bold"/>
                <a:ea typeface="Poppins Bold"/>
                <a:cs typeface="Poppins Bold"/>
                <a:sym typeface="Poppins Bold"/>
              </a:rPr>
              <a:t> BLIND GUARD  </a:t>
            </a:r>
          </a:p>
        </p:txBody>
      </p:sp>
      <p:sp>
        <p:nvSpPr>
          <p:cNvPr id="21" name="TextBox 21"/>
          <p:cNvSpPr txBox="1"/>
          <p:nvPr/>
        </p:nvSpPr>
        <p:spPr>
          <a:xfrm>
            <a:off x="1435036" y="404050"/>
            <a:ext cx="15417937" cy="1095375"/>
          </a:xfrm>
          <a:prstGeom prst="rect">
            <a:avLst/>
          </a:prstGeom>
        </p:spPr>
        <p:txBody>
          <a:bodyPr lIns="0" tIns="0" rIns="0" bIns="0" rtlCol="0" anchor="t">
            <a:spAutoFit/>
          </a:bodyPr>
          <a:lstStyle/>
          <a:p>
            <a:pPr algn="ctr">
              <a:lnSpc>
                <a:spcPts val="8640"/>
              </a:lnSpc>
            </a:pPr>
            <a:r>
              <a:rPr lang="en-US" sz="7200" b="1">
                <a:solidFill>
                  <a:srgbClr val="F6F9FF"/>
                </a:solidFill>
                <a:latin typeface="Glock Grotesk 2.0 Ultra-Bold"/>
                <a:ea typeface="Glock Grotesk 2.0 Ultra-Bold"/>
                <a:cs typeface="Glock Grotesk 2.0 Ultra-Bold"/>
                <a:sym typeface="Glock Grotesk 2.0 Ultra-Bold"/>
              </a:rPr>
              <a:t>HackNovation 2.0</a:t>
            </a:r>
          </a:p>
        </p:txBody>
      </p:sp>
      <p:sp>
        <p:nvSpPr>
          <p:cNvPr id="22" name="TextBox 22"/>
          <p:cNvSpPr txBox="1"/>
          <p:nvPr/>
        </p:nvSpPr>
        <p:spPr>
          <a:xfrm>
            <a:off x="1174966" y="4259932"/>
            <a:ext cx="9645434" cy="461665"/>
          </a:xfrm>
          <a:prstGeom prst="rect">
            <a:avLst/>
          </a:prstGeom>
        </p:spPr>
        <p:txBody>
          <a:bodyPr wrap="square" lIns="0" tIns="0" rIns="0" bIns="0" rtlCol="0" anchor="t">
            <a:spAutoFit/>
          </a:bodyPr>
          <a:lstStyle/>
          <a:p>
            <a:pPr algn="l">
              <a:lnSpc>
                <a:spcPts val="3600"/>
              </a:lnSpc>
            </a:pPr>
            <a:r>
              <a:rPr lang="en-US" sz="3000" dirty="0">
                <a:solidFill>
                  <a:srgbClr val="92D050"/>
                </a:solidFill>
                <a:latin typeface="Poppins Medium"/>
                <a:ea typeface="Poppins Medium"/>
                <a:cs typeface="Poppins Medium"/>
                <a:sym typeface="Poppins Medium"/>
              </a:rPr>
              <a:t>Safety that watches over, even when you can’t.</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88" y="9520238"/>
            <a:ext cx="18316575" cy="781050"/>
            <a:chOff x="0" y="0"/>
            <a:chExt cx="24422100" cy="1041400"/>
          </a:xfrm>
        </p:grpSpPr>
        <p:sp>
          <p:nvSpPr>
            <p:cNvPr id="3" name="Freeform 3"/>
            <p:cNvSpPr/>
            <p:nvPr/>
          </p:nvSpPr>
          <p:spPr>
            <a:xfrm>
              <a:off x="19050" y="19050"/>
              <a:ext cx="24384000" cy="1003300"/>
            </a:xfrm>
            <a:custGeom>
              <a:avLst/>
              <a:gdLst/>
              <a:ahLst/>
              <a:cxnLst/>
              <a:rect l="l" t="t" r="r" b="b"/>
              <a:pathLst>
                <a:path w="24384000" h="1003300">
                  <a:moveTo>
                    <a:pt x="0" y="0"/>
                  </a:moveTo>
                  <a:lnTo>
                    <a:pt x="24384000" y="0"/>
                  </a:lnTo>
                  <a:lnTo>
                    <a:pt x="24384000" y="1003300"/>
                  </a:lnTo>
                  <a:lnTo>
                    <a:pt x="0" y="1003300"/>
                  </a:lnTo>
                  <a:close/>
                </a:path>
              </a:pathLst>
            </a:custGeom>
            <a:solidFill>
              <a:srgbClr val="FFFFFF"/>
            </a:solidFill>
          </p:spPr>
        </p:sp>
        <p:sp>
          <p:nvSpPr>
            <p:cNvPr id="4" name="Freeform 4"/>
            <p:cNvSpPr/>
            <p:nvPr/>
          </p:nvSpPr>
          <p:spPr>
            <a:xfrm>
              <a:off x="0" y="0"/>
              <a:ext cx="24422100" cy="1041400"/>
            </a:xfrm>
            <a:custGeom>
              <a:avLst/>
              <a:gdLst/>
              <a:ahLst/>
              <a:cxnLst/>
              <a:rect l="l" t="t" r="r" b="b"/>
              <a:pathLst>
                <a:path w="24422100" h="1041400">
                  <a:moveTo>
                    <a:pt x="19050" y="0"/>
                  </a:moveTo>
                  <a:lnTo>
                    <a:pt x="24403050" y="0"/>
                  </a:lnTo>
                  <a:cubicBezTo>
                    <a:pt x="24413590" y="0"/>
                    <a:pt x="24422100" y="8509"/>
                    <a:pt x="24422100" y="19050"/>
                  </a:cubicBezTo>
                  <a:lnTo>
                    <a:pt x="24422100" y="1022350"/>
                  </a:lnTo>
                  <a:cubicBezTo>
                    <a:pt x="24422100" y="1032891"/>
                    <a:pt x="24413590" y="1041400"/>
                    <a:pt x="24403050" y="1041400"/>
                  </a:cubicBezTo>
                  <a:lnTo>
                    <a:pt x="19050" y="1041400"/>
                  </a:lnTo>
                  <a:cubicBezTo>
                    <a:pt x="8509" y="1041400"/>
                    <a:pt x="0" y="1032891"/>
                    <a:pt x="0" y="1022350"/>
                  </a:cubicBezTo>
                  <a:lnTo>
                    <a:pt x="0" y="19050"/>
                  </a:lnTo>
                  <a:cubicBezTo>
                    <a:pt x="0" y="8509"/>
                    <a:pt x="8509" y="0"/>
                    <a:pt x="19050" y="0"/>
                  </a:cubicBezTo>
                  <a:moveTo>
                    <a:pt x="19050" y="38100"/>
                  </a:moveTo>
                  <a:lnTo>
                    <a:pt x="19050" y="19050"/>
                  </a:lnTo>
                  <a:lnTo>
                    <a:pt x="38100" y="19050"/>
                  </a:lnTo>
                  <a:lnTo>
                    <a:pt x="38100" y="1022350"/>
                  </a:lnTo>
                  <a:lnTo>
                    <a:pt x="19050" y="1022350"/>
                  </a:lnTo>
                  <a:lnTo>
                    <a:pt x="19050" y="1003300"/>
                  </a:lnTo>
                  <a:lnTo>
                    <a:pt x="24403050" y="1003300"/>
                  </a:lnTo>
                  <a:lnTo>
                    <a:pt x="24403050" y="1022350"/>
                  </a:lnTo>
                  <a:lnTo>
                    <a:pt x="24384000" y="1022350"/>
                  </a:lnTo>
                  <a:lnTo>
                    <a:pt x="24384000" y="19050"/>
                  </a:lnTo>
                  <a:lnTo>
                    <a:pt x="24403050" y="19050"/>
                  </a:lnTo>
                  <a:lnTo>
                    <a:pt x="24403050" y="38100"/>
                  </a:lnTo>
                  <a:lnTo>
                    <a:pt x="19050" y="38100"/>
                  </a:lnTo>
                  <a:close/>
                </a:path>
              </a:pathLst>
            </a:custGeom>
            <a:solidFill>
              <a:srgbClr val="0F9ED5"/>
            </a:solidFill>
          </p:spPr>
        </p:sp>
      </p:grpSp>
      <p:grpSp>
        <p:nvGrpSpPr>
          <p:cNvPr id="5" name="Group 5"/>
          <p:cNvGrpSpPr/>
          <p:nvPr/>
        </p:nvGrpSpPr>
        <p:grpSpPr>
          <a:xfrm>
            <a:off x="1257300" y="429930"/>
            <a:ext cx="841038" cy="117758"/>
            <a:chOff x="0" y="0"/>
            <a:chExt cx="1121385" cy="157010"/>
          </a:xfrm>
        </p:grpSpPr>
        <p:sp>
          <p:nvSpPr>
            <p:cNvPr id="6" name="Freeform 6"/>
            <p:cNvSpPr/>
            <p:nvPr/>
          </p:nvSpPr>
          <p:spPr>
            <a:xfrm>
              <a:off x="0" y="0"/>
              <a:ext cx="1121410" cy="156972"/>
            </a:xfrm>
            <a:custGeom>
              <a:avLst/>
              <a:gdLst/>
              <a:ahLst/>
              <a:cxnLst/>
              <a:rect l="l" t="t" r="r" b="b"/>
              <a:pathLst>
                <a:path w="1121410" h="156972">
                  <a:moveTo>
                    <a:pt x="0" y="0"/>
                  </a:moveTo>
                  <a:lnTo>
                    <a:pt x="1121410" y="0"/>
                  </a:lnTo>
                  <a:lnTo>
                    <a:pt x="1121410" y="156972"/>
                  </a:lnTo>
                  <a:lnTo>
                    <a:pt x="0" y="156972"/>
                  </a:lnTo>
                  <a:close/>
                </a:path>
              </a:pathLst>
            </a:custGeom>
            <a:solidFill>
              <a:srgbClr val="6062FF"/>
            </a:solidFill>
          </p:spPr>
        </p:sp>
      </p:grpSp>
      <p:grpSp>
        <p:nvGrpSpPr>
          <p:cNvPr id="7" name="Group 7"/>
          <p:cNvGrpSpPr/>
          <p:nvPr/>
        </p:nvGrpSpPr>
        <p:grpSpPr>
          <a:xfrm>
            <a:off x="1257300" y="547688"/>
            <a:ext cx="15773400" cy="1988344"/>
            <a:chOff x="0" y="0"/>
            <a:chExt cx="21031200" cy="2651125"/>
          </a:xfrm>
        </p:grpSpPr>
        <p:sp>
          <p:nvSpPr>
            <p:cNvPr id="8" name="Freeform 8"/>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blipFill>
              <a:blip r:embed="rId3">
                <a:alphaModFix amt="0"/>
              </a:blip>
              <a:stretch>
                <a:fillRect t="-104573" b="-104573"/>
              </a:stretch>
            </a:blipFill>
          </p:spPr>
        </p:sp>
        <p:sp>
          <p:nvSpPr>
            <p:cNvPr id="9" name="TextBox 9"/>
            <p:cNvSpPr txBox="1"/>
            <p:nvPr/>
          </p:nvSpPr>
          <p:spPr>
            <a:xfrm>
              <a:off x="0" y="9525"/>
              <a:ext cx="21031200" cy="2641600"/>
            </a:xfrm>
            <a:prstGeom prst="rect">
              <a:avLst/>
            </a:prstGeom>
          </p:spPr>
          <p:txBody>
            <a:bodyPr lIns="0" tIns="0" rIns="0" bIns="0" rtlCol="0" anchor="ctr"/>
            <a:lstStyle/>
            <a:p>
              <a:pPr algn="l">
                <a:lnSpc>
                  <a:spcPts val="5184"/>
                </a:lnSpc>
              </a:pPr>
              <a:r>
                <a:rPr lang="en-US" sz="4800" b="1">
                  <a:solidFill>
                    <a:srgbClr val="000000"/>
                  </a:solidFill>
                  <a:latin typeface="Poppins Bold"/>
                  <a:ea typeface="Poppins Bold"/>
                  <a:cs typeface="Poppins Bold"/>
                  <a:sym typeface="Poppins Bold"/>
                </a:rPr>
                <a:t>Team Profile</a:t>
              </a:r>
            </a:p>
          </p:txBody>
        </p:sp>
      </p:grpSp>
      <p:sp>
        <p:nvSpPr>
          <p:cNvPr id="10" name="TextBox 10"/>
          <p:cNvSpPr txBox="1"/>
          <p:nvPr/>
        </p:nvSpPr>
        <p:spPr>
          <a:xfrm>
            <a:off x="1348740" y="2812733"/>
            <a:ext cx="15590520" cy="1333698"/>
          </a:xfrm>
          <a:prstGeom prst="rect">
            <a:avLst/>
          </a:prstGeom>
        </p:spPr>
        <p:txBody>
          <a:bodyPr lIns="0" tIns="0" rIns="0" bIns="0" rtlCol="0" anchor="t">
            <a:spAutoFit/>
          </a:bodyPr>
          <a:lstStyle/>
          <a:p>
            <a:pPr marL="434340" lvl="1" indent="-217170" algn="l">
              <a:lnSpc>
                <a:spcPts val="2592"/>
              </a:lnSpc>
              <a:buFont typeface="Arial"/>
              <a:buChar char="•"/>
            </a:pPr>
            <a:r>
              <a:rPr lang="en-US" sz="2400" dirty="0">
                <a:solidFill>
                  <a:srgbClr val="000000"/>
                </a:solidFill>
                <a:latin typeface="Inter"/>
                <a:ea typeface="Inter"/>
                <a:cs typeface="Inter"/>
                <a:sym typeface="Inter"/>
              </a:rPr>
              <a:t>Manan Patel 24CSE015 (Team leader) – App Development</a:t>
            </a:r>
          </a:p>
          <a:p>
            <a:pPr marL="434340" lvl="1" indent="-217170" algn="l">
              <a:lnSpc>
                <a:spcPts val="2592"/>
              </a:lnSpc>
              <a:buFont typeface="Arial"/>
              <a:buChar char="•"/>
            </a:pPr>
            <a:r>
              <a:rPr lang="en-US" sz="2400" dirty="0" err="1">
                <a:solidFill>
                  <a:srgbClr val="000000"/>
                </a:solidFill>
                <a:latin typeface="Inter"/>
                <a:ea typeface="Inter"/>
                <a:cs typeface="Inter"/>
                <a:sym typeface="Inter"/>
              </a:rPr>
              <a:t>Soumyaranjan</a:t>
            </a:r>
            <a:r>
              <a:rPr lang="en-US" sz="2400" dirty="0">
                <a:solidFill>
                  <a:srgbClr val="000000"/>
                </a:solidFill>
                <a:latin typeface="Inter"/>
                <a:ea typeface="Inter"/>
                <a:cs typeface="Inter"/>
                <a:sym typeface="Inter"/>
              </a:rPr>
              <a:t> Bhoi 24ECE060 – IoT Development</a:t>
            </a:r>
          </a:p>
          <a:p>
            <a:pPr marL="434340" lvl="1" indent="-217170" algn="l">
              <a:lnSpc>
                <a:spcPts val="2592"/>
              </a:lnSpc>
              <a:buFont typeface="Arial"/>
              <a:buChar char="•"/>
            </a:pPr>
            <a:r>
              <a:rPr lang="en-US" sz="2400" dirty="0">
                <a:solidFill>
                  <a:srgbClr val="000000"/>
                </a:solidFill>
                <a:latin typeface="Inter"/>
                <a:ea typeface="Inter"/>
                <a:cs typeface="Inter"/>
                <a:sym typeface="Inter"/>
              </a:rPr>
              <a:t>Bidyashree Choudhury 24ECE033 – IoT development &amp; Research</a:t>
            </a:r>
          </a:p>
          <a:p>
            <a:pPr marL="434340" lvl="1" indent="-217170" algn="l">
              <a:lnSpc>
                <a:spcPts val="2592"/>
              </a:lnSpc>
              <a:buFont typeface="Arial"/>
              <a:buChar char="•"/>
            </a:pPr>
            <a:r>
              <a:rPr lang="en-US" sz="2400" dirty="0">
                <a:solidFill>
                  <a:srgbClr val="000000"/>
                </a:solidFill>
                <a:latin typeface="Inter"/>
                <a:ea typeface="Inter"/>
                <a:cs typeface="Inter"/>
                <a:sym typeface="Inter"/>
              </a:rPr>
              <a:t>Subhasmita Mahapatra 24ECE100 – Presentation &amp; Research</a:t>
            </a:r>
          </a:p>
        </p:txBody>
      </p:sp>
      <p:grpSp>
        <p:nvGrpSpPr>
          <p:cNvPr id="11" name="Group 11"/>
          <p:cNvGrpSpPr/>
          <p:nvPr/>
        </p:nvGrpSpPr>
        <p:grpSpPr>
          <a:xfrm>
            <a:off x="6057900" y="9534525"/>
            <a:ext cx="6172200" cy="547688"/>
            <a:chOff x="0" y="0"/>
            <a:chExt cx="8229600" cy="730250"/>
          </a:xfrm>
        </p:grpSpPr>
        <p:sp>
          <p:nvSpPr>
            <p:cNvPr id="12" name="Freeform 12"/>
            <p:cNvSpPr/>
            <p:nvPr/>
          </p:nvSpPr>
          <p:spPr>
            <a:xfrm>
              <a:off x="0" y="0"/>
              <a:ext cx="8229600" cy="730250"/>
            </a:xfrm>
            <a:custGeom>
              <a:avLst/>
              <a:gdLst/>
              <a:ahLst/>
              <a:cxnLst/>
              <a:rect l="l" t="t" r="r" b="b"/>
              <a:pathLst>
                <a:path w="8229600" h="730250">
                  <a:moveTo>
                    <a:pt x="0" y="0"/>
                  </a:moveTo>
                  <a:lnTo>
                    <a:pt x="8229600" y="0"/>
                  </a:lnTo>
                  <a:lnTo>
                    <a:pt x="8229600" y="730250"/>
                  </a:lnTo>
                  <a:lnTo>
                    <a:pt x="0" y="730250"/>
                  </a:lnTo>
                  <a:close/>
                </a:path>
              </a:pathLst>
            </a:custGeom>
            <a:blipFill>
              <a:blip r:embed="rId3">
                <a:alphaModFix amt="0"/>
              </a:blip>
              <a:stretch>
                <a:fillRect t="-169587" b="-169587"/>
              </a:stretch>
            </a:blipFill>
          </p:spPr>
        </p:sp>
        <p:sp>
          <p:nvSpPr>
            <p:cNvPr id="13" name="TextBox 13"/>
            <p:cNvSpPr txBox="1"/>
            <p:nvPr/>
          </p:nvSpPr>
          <p:spPr>
            <a:xfrm>
              <a:off x="0" y="0"/>
              <a:ext cx="8229600" cy="730250"/>
            </a:xfrm>
            <a:prstGeom prst="rect">
              <a:avLst/>
            </a:prstGeom>
          </p:spPr>
          <p:txBody>
            <a:bodyPr lIns="0" tIns="0" rIns="0" bIns="0" rtlCol="0" anchor="ctr"/>
            <a:lstStyle/>
            <a:p>
              <a:pPr algn="ctr">
                <a:lnSpc>
                  <a:spcPts val="2160"/>
                </a:lnSpc>
              </a:pPr>
              <a:r>
                <a:rPr lang="en-US" sz="1800">
                  <a:solidFill>
                    <a:srgbClr val="767676"/>
                  </a:solidFill>
                  <a:latin typeface="Aptos"/>
                  <a:ea typeface="Aptos"/>
                  <a:cs typeface="Aptos"/>
                  <a:sym typeface="Aptos"/>
                </a:rPr>
                <a:t>HackNovation 2.0 | R&amp;D Cell, GIET University, Gunupur</a:t>
              </a:r>
            </a:p>
          </p:txBody>
        </p:sp>
      </p:grpSp>
      <p:grpSp>
        <p:nvGrpSpPr>
          <p:cNvPr id="14" name="Group 14"/>
          <p:cNvGrpSpPr/>
          <p:nvPr/>
        </p:nvGrpSpPr>
        <p:grpSpPr>
          <a:xfrm>
            <a:off x="12915900" y="9534525"/>
            <a:ext cx="4114800" cy="547688"/>
            <a:chOff x="0" y="0"/>
            <a:chExt cx="5486400" cy="730250"/>
          </a:xfrm>
        </p:grpSpPr>
        <p:sp>
          <p:nvSpPr>
            <p:cNvPr id="15" name="Freeform 15"/>
            <p:cNvSpPr/>
            <p:nvPr/>
          </p:nvSpPr>
          <p:spPr>
            <a:xfrm>
              <a:off x="0" y="0"/>
              <a:ext cx="5486400" cy="730250"/>
            </a:xfrm>
            <a:custGeom>
              <a:avLst/>
              <a:gdLst/>
              <a:ahLst/>
              <a:cxnLst/>
              <a:rect l="l" t="t" r="r" b="b"/>
              <a:pathLst>
                <a:path w="5486400" h="730250">
                  <a:moveTo>
                    <a:pt x="0" y="0"/>
                  </a:moveTo>
                  <a:lnTo>
                    <a:pt x="5486400" y="0"/>
                  </a:lnTo>
                  <a:lnTo>
                    <a:pt x="5486400" y="730250"/>
                  </a:lnTo>
                  <a:lnTo>
                    <a:pt x="0" y="730250"/>
                  </a:lnTo>
                  <a:close/>
                </a:path>
              </a:pathLst>
            </a:custGeom>
            <a:blipFill>
              <a:blip r:embed="rId3">
                <a:alphaModFix amt="0"/>
              </a:blip>
              <a:stretch>
                <a:fillRect t="-96391" b="-96391"/>
              </a:stretch>
            </a:blipFill>
          </p:spPr>
        </p:sp>
        <p:sp>
          <p:nvSpPr>
            <p:cNvPr id="16" name="TextBox 16"/>
            <p:cNvSpPr txBox="1"/>
            <p:nvPr/>
          </p:nvSpPr>
          <p:spPr>
            <a:xfrm>
              <a:off x="0" y="0"/>
              <a:ext cx="5486400" cy="730250"/>
            </a:xfrm>
            <a:prstGeom prst="rect">
              <a:avLst/>
            </a:prstGeom>
          </p:spPr>
          <p:txBody>
            <a:bodyPr lIns="0" tIns="0" rIns="0" bIns="0" rtlCol="0" anchor="ctr"/>
            <a:lstStyle/>
            <a:p>
              <a:pPr algn="r">
                <a:lnSpc>
                  <a:spcPts val="2160"/>
                </a:lnSpc>
              </a:pPr>
              <a:r>
                <a:rPr lang="en-US" sz="1800">
                  <a:solidFill>
                    <a:srgbClr val="767676"/>
                  </a:solidFill>
                  <a:latin typeface="Aptos"/>
                  <a:ea typeface="Aptos"/>
                  <a:cs typeface="Aptos"/>
                  <a:sym typeface="Aptos"/>
                </a:rPr>
                <a:t>9</a:t>
              </a:r>
            </a:p>
          </p:txBody>
        </p:sp>
      </p:grpSp>
      <p:grpSp>
        <p:nvGrpSpPr>
          <p:cNvPr id="17" name="Group 17"/>
          <p:cNvGrpSpPr/>
          <p:nvPr/>
        </p:nvGrpSpPr>
        <p:grpSpPr>
          <a:xfrm>
            <a:off x="16911199" y="1"/>
            <a:ext cx="1376801" cy="1376801"/>
            <a:chOff x="0" y="0"/>
            <a:chExt cx="1835734" cy="1835734"/>
          </a:xfrm>
        </p:grpSpPr>
        <p:sp>
          <p:nvSpPr>
            <p:cNvPr id="18" name="Freeform 18"/>
            <p:cNvSpPr/>
            <p:nvPr/>
          </p:nvSpPr>
          <p:spPr>
            <a:xfrm>
              <a:off x="0" y="0"/>
              <a:ext cx="1835785" cy="1835785"/>
            </a:xfrm>
            <a:custGeom>
              <a:avLst/>
              <a:gdLst/>
              <a:ahLst/>
              <a:cxnLst/>
              <a:rect l="l" t="t" r="r" b="b"/>
              <a:pathLst>
                <a:path w="1835785" h="1835785">
                  <a:moveTo>
                    <a:pt x="0" y="0"/>
                  </a:moveTo>
                  <a:lnTo>
                    <a:pt x="1835785" y="0"/>
                  </a:lnTo>
                  <a:lnTo>
                    <a:pt x="1835785" y="1835785"/>
                  </a:lnTo>
                  <a:lnTo>
                    <a:pt x="0" y="1835785"/>
                  </a:lnTo>
                  <a:lnTo>
                    <a:pt x="0" y="0"/>
                  </a:lnTo>
                  <a:close/>
                </a:path>
              </a:pathLst>
            </a:custGeom>
            <a:blipFill>
              <a:blip r:embed="rId4"/>
              <a:stretch>
                <a:fillRect/>
              </a:stretch>
            </a:blipFill>
          </p:spPr>
        </p:sp>
      </p:grpSp>
      <p:grpSp>
        <p:nvGrpSpPr>
          <p:cNvPr id="19" name="Group 19"/>
          <p:cNvGrpSpPr/>
          <p:nvPr/>
        </p:nvGrpSpPr>
        <p:grpSpPr>
          <a:xfrm>
            <a:off x="111166" y="9636919"/>
            <a:ext cx="1835069" cy="547688"/>
            <a:chOff x="0" y="0"/>
            <a:chExt cx="2446758" cy="730250"/>
          </a:xfrm>
        </p:grpSpPr>
        <p:sp>
          <p:nvSpPr>
            <p:cNvPr id="20" name="Freeform 20"/>
            <p:cNvSpPr/>
            <p:nvPr/>
          </p:nvSpPr>
          <p:spPr>
            <a:xfrm>
              <a:off x="0" y="0"/>
              <a:ext cx="2446758" cy="730250"/>
            </a:xfrm>
            <a:custGeom>
              <a:avLst/>
              <a:gdLst/>
              <a:ahLst/>
              <a:cxnLst/>
              <a:rect l="l" t="t" r="r" b="b"/>
              <a:pathLst>
                <a:path w="2446758" h="730250">
                  <a:moveTo>
                    <a:pt x="0" y="0"/>
                  </a:moveTo>
                  <a:lnTo>
                    <a:pt x="2446758" y="0"/>
                  </a:lnTo>
                  <a:lnTo>
                    <a:pt x="2446758" y="730250"/>
                  </a:lnTo>
                  <a:lnTo>
                    <a:pt x="0" y="730250"/>
                  </a:lnTo>
                  <a:close/>
                </a:path>
              </a:pathLst>
            </a:custGeom>
            <a:blipFill>
              <a:blip r:embed="rId3">
                <a:alphaModFix amt="0"/>
              </a:blip>
              <a:stretch>
                <a:fillRect t="-169587" r="-236347" b="-169587"/>
              </a:stretch>
            </a:blipFill>
          </p:spPr>
        </p:sp>
        <p:sp>
          <p:nvSpPr>
            <p:cNvPr id="21" name="TextBox 21"/>
            <p:cNvSpPr txBox="1"/>
            <p:nvPr/>
          </p:nvSpPr>
          <p:spPr>
            <a:xfrm>
              <a:off x="0" y="0"/>
              <a:ext cx="2446758" cy="730250"/>
            </a:xfrm>
            <a:prstGeom prst="rect">
              <a:avLst/>
            </a:prstGeom>
          </p:spPr>
          <p:txBody>
            <a:bodyPr lIns="0" tIns="0" rIns="0" bIns="0" rtlCol="0" anchor="ctr"/>
            <a:lstStyle/>
            <a:p>
              <a:pPr algn="ctr">
                <a:lnSpc>
                  <a:spcPts val="2160"/>
                </a:lnSpc>
              </a:pPr>
              <a:r>
                <a:rPr lang="en-US" sz="1800" dirty="0" err="1">
                  <a:solidFill>
                    <a:srgbClr val="767676"/>
                  </a:solidFill>
                  <a:latin typeface="Aptos"/>
                  <a:ea typeface="Aptos"/>
                  <a:cs typeface="Aptos"/>
                  <a:sym typeface="Aptos"/>
                </a:rPr>
                <a:t>LifeCode</a:t>
              </a:r>
              <a:endParaRPr lang="en-US" sz="1800" dirty="0">
                <a:solidFill>
                  <a:srgbClr val="767676"/>
                </a:solidFill>
                <a:latin typeface="Aptos"/>
                <a:ea typeface="Aptos"/>
                <a:cs typeface="Aptos"/>
                <a:sym typeface="Aptos"/>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1634260" y="2562044"/>
            <a:ext cx="2426918" cy="339804"/>
            <a:chOff x="0" y="0"/>
            <a:chExt cx="1121385" cy="157010"/>
          </a:xfrm>
        </p:grpSpPr>
        <p:sp>
          <p:nvSpPr>
            <p:cNvPr id="3" name="Freeform 3"/>
            <p:cNvSpPr/>
            <p:nvPr/>
          </p:nvSpPr>
          <p:spPr>
            <a:xfrm>
              <a:off x="0" y="0"/>
              <a:ext cx="1121410" cy="156972"/>
            </a:xfrm>
            <a:custGeom>
              <a:avLst/>
              <a:gdLst/>
              <a:ahLst/>
              <a:cxnLst/>
              <a:rect l="l" t="t" r="r" b="b"/>
              <a:pathLst>
                <a:path w="1121410" h="156972">
                  <a:moveTo>
                    <a:pt x="0" y="0"/>
                  </a:moveTo>
                  <a:lnTo>
                    <a:pt x="1121410" y="0"/>
                  </a:lnTo>
                  <a:lnTo>
                    <a:pt x="1121410" y="156972"/>
                  </a:lnTo>
                  <a:lnTo>
                    <a:pt x="0" y="156972"/>
                  </a:lnTo>
                  <a:close/>
                </a:path>
              </a:pathLst>
            </a:custGeom>
            <a:solidFill>
              <a:srgbClr val="F1F1F1"/>
            </a:solidFill>
          </p:spPr>
        </p:sp>
      </p:grpSp>
      <p:sp>
        <p:nvSpPr>
          <p:cNvPr id="4" name="Freeform 4"/>
          <p:cNvSpPr/>
          <p:nvPr/>
        </p:nvSpPr>
        <p:spPr>
          <a:xfrm>
            <a:off x="9264768" y="1146234"/>
            <a:ext cx="7994532" cy="7994532"/>
          </a:xfrm>
          <a:custGeom>
            <a:avLst/>
            <a:gdLst/>
            <a:ahLst/>
            <a:cxnLst/>
            <a:rect l="l" t="t" r="r" b="b"/>
            <a:pathLst>
              <a:path w="7994532" h="7994532">
                <a:moveTo>
                  <a:pt x="0" y="0"/>
                </a:moveTo>
                <a:lnTo>
                  <a:pt x="7994532" y="0"/>
                </a:lnTo>
                <a:lnTo>
                  <a:pt x="7994532" y="7994532"/>
                </a:lnTo>
                <a:lnTo>
                  <a:pt x="0" y="7994532"/>
                </a:lnTo>
                <a:lnTo>
                  <a:pt x="0" y="0"/>
                </a:lnTo>
                <a:close/>
              </a:path>
            </a:pathLst>
          </a:custGeom>
          <a:blipFill>
            <a:blip r:embed="rId3"/>
            <a:stretch>
              <a:fillRect/>
            </a:stretch>
          </a:blipFill>
        </p:spPr>
      </p:sp>
      <p:sp>
        <p:nvSpPr>
          <p:cNvPr id="5" name="TextBox 5"/>
          <p:cNvSpPr txBox="1"/>
          <p:nvPr/>
        </p:nvSpPr>
        <p:spPr>
          <a:xfrm>
            <a:off x="1634260" y="2997098"/>
            <a:ext cx="7012126" cy="1587921"/>
          </a:xfrm>
          <a:prstGeom prst="rect">
            <a:avLst/>
          </a:prstGeom>
        </p:spPr>
        <p:txBody>
          <a:bodyPr lIns="0" tIns="0" rIns="0" bIns="0" rtlCol="0" anchor="t">
            <a:spAutoFit/>
          </a:bodyPr>
          <a:lstStyle/>
          <a:p>
            <a:pPr algn="l">
              <a:lnSpc>
                <a:spcPts val="11820"/>
              </a:lnSpc>
            </a:pPr>
            <a:r>
              <a:rPr lang="en-US" sz="9850" b="1">
                <a:solidFill>
                  <a:srgbClr val="F6F9FF"/>
                </a:solidFill>
                <a:latin typeface="Poppins Bold"/>
                <a:ea typeface="Poppins Bold"/>
                <a:cs typeface="Poppins Bold"/>
                <a:sym typeface="Poppins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hart 3">
            <a:extLst>
              <a:ext uri="{FF2B5EF4-FFF2-40B4-BE49-F238E27FC236}">
                <a16:creationId xmlns:a16="http://schemas.microsoft.com/office/drawing/2014/main" id="{52EDE2BE-7C35-2FE3-EFB0-DB7BAB358319}"/>
              </a:ext>
            </a:extLst>
          </p:cNvPr>
          <p:cNvGraphicFramePr/>
          <p:nvPr>
            <p:extLst>
              <p:ext uri="{D42A27DB-BD31-4B8C-83A1-F6EECF244321}">
                <p14:modId xmlns:p14="http://schemas.microsoft.com/office/powerpoint/2010/main" val="3537988148"/>
              </p:ext>
            </p:extLst>
          </p:nvPr>
        </p:nvGraphicFramePr>
        <p:xfrm>
          <a:off x="8763000" y="1028700"/>
          <a:ext cx="9144000" cy="8229600"/>
        </p:xfrm>
        <a:graphic>
          <a:graphicData uri="http://schemas.openxmlformats.org/drawingml/2006/chart">
            <c:chart xmlns:c="http://schemas.openxmlformats.org/drawingml/2006/chart" xmlns:r="http://schemas.openxmlformats.org/officeDocument/2006/relationships" r:id="rId2"/>
          </a:graphicData>
        </a:graphic>
      </p:graphicFrame>
      <p:pic>
        <p:nvPicPr>
          <p:cNvPr id="6" name="Picture 5">
            <a:extLst>
              <a:ext uri="{FF2B5EF4-FFF2-40B4-BE49-F238E27FC236}">
                <a16:creationId xmlns:a16="http://schemas.microsoft.com/office/drawing/2014/main" id="{485C385B-69F7-79C0-30C8-C38B82BA310F}"/>
              </a:ext>
            </a:extLst>
          </p:cNvPr>
          <p:cNvPicPr>
            <a:picLocks noChangeAspect="1"/>
          </p:cNvPicPr>
          <p:nvPr/>
        </p:nvPicPr>
        <p:blipFill>
          <a:blip r:embed="rId3"/>
          <a:stretch>
            <a:fillRect/>
          </a:stretch>
        </p:blipFill>
        <p:spPr>
          <a:xfrm>
            <a:off x="381000" y="876300"/>
            <a:ext cx="8077200" cy="8534400"/>
          </a:xfrm>
          <a:prstGeom prst="rect">
            <a:avLst/>
          </a:prstGeom>
          <a:effectLst>
            <a:softEdge rad="152400"/>
          </a:effectLst>
        </p:spPr>
      </p:pic>
    </p:spTree>
    <p:extLst>
      <p:ext uri="{BB962C8B-B14F-4D97-AF65-F5344CB8AC3E}">
        <p14:creationId xmlns:p14="http://schemas.microsoft.com/office/powerpoint/2010/main" val="41930312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88" y="9520238"/>
            <a:ext cx="18316575" cy="781050"/>
            <a:chOff x="0" y="0"/>
            <a:chExt cx="24422100" cy="1041400"/>
          </a:xfrm>
        </p:grpSpPr>
        <p:sp>
          <p:nvSpPr>
            <p:cNvPr id="3" name="Freeform 3"/>
            <p:cNvSpPr/>
            <p:nvPr/>
          </p:nvSpPr>
          <p:spPr>
            <a:xfrm>
              <a:off x="19050" y="19050"/>
              <a:ext cx="24384000" cy="1003300"/>
            </a:xfrm>
            <a:custGeom>
              <a:avLst/>
              <a:gdLst/>
              <a:ahLst/>
              <a:cxnLst/>
              <a:rect l="l" t="t" r="r" b="b"/>
              <a:pathLst>
                <a:path w="24384000" h="1003300">
                  <a:moveTo>
                    <a:pt x="0" y="0"/>
                  </a:moveTo>
                  <a:lnTo>
                    <a:pt x="24384000" y="0"/>
                  </a:lnTo>
                  <a:lnTo>
                    <a:pt x="24384000" y="1003300"/>
                  </a:lnTo>
                  <a:lnTo>
                    <a:pt x="0" y="1003300"/>
                  </a:lnTo>
                  <a:close/>
                </a:path>
              </a:pathLst>
            </a:custGeom>
            <a:solidFill>
              <a:srgbClr val="FFFFFF"/>
            </a:solidFill>
          </p:spPr>
        </p:sp>
        <p:sp>
          <p:nvSpPr>
            <p:cNvPr id="4" name="Freeform 4"/>
            <p:cNvSpPr/>
            <p:nvPr/>
          </p:nvSpPr>
          <p:spPr>
            <a:xfrm>
              <a:off x="0" y="0"/>
              <a:ext cx="24422100" cy="1041400"/>
            </a:xfrm>
            <a:custGeom>
              <a:avLst/>
              <a:gdLst/>
              <a:ahLst/>
              <a:cxnLst/>
              <a:rect l="l" t="t" r="r" b="b"/>
              <a:pathLst>
                <a:path w="24422100" h="1041400">
                  <a:moveTo>
                    <a:pt x="19050" y="0"/>
                  </a:moveTo>
                  <a:lnTo>
                    <a:pt x="24403050" y="0"/>
                  </a:lnTo>
                  <a:cubicBezTo>
                    <a:pt x="24413590" y="0"/>
                    <a:pt x="24422100" y="8509"/>
                    <a:pt x="24422100" y="19050"/>
                  </a:cubicBezTo>
                  <a:lnTo>
                    <a:pt x="24422100" y="1022350"/>
                  </a:lnTo>
                  <a:cubicBezTo>
                    <a:pt x="24422100" y="1032891"/>
                    <a:pt x="24413590" y="1041400"/>
                    <a:pt x="24403050" y="1041400"/>
                  </a:cubicBezTo>
                  <a:lnTo>
                    <a:pt x="19050" y="1041400"/>
                  </a:lnTo>
                  <a:cubicBezTo>
                    <a:pt x="8509" y="1041400"/>
                    <a:pt x="0" y="1032891"/>
                    <a:pt x="0" y="1022350"/>
                  </a:cubicBezTo>
                  <a:lnTo>
                    <a:pt x="0" y="19050"/>
                  </a:lnTo>
                  <a:cubicBezTo>
                    <a:pt x="0" y="8509"/>
                    <a:pt x="8509" y="0"/>
                    <a:pt x="19050" y="0"/>
                  </a:cubicBezTo>
                  <a:moveTo>
                    <a:pt x="19050" y="38100"/>
                  </a:moveTo>
                  <a:lnTo>
                    <a:pt x="19050" y="19050"/>
                  </a:lnTo>
                  <a:lnTo>
                    <a:pt x="38100" y="19050"/>
                  </a:lnTo>
                  <a:lnTo>
                    <a:pt x="38100" y="1022350"/>
                  </a:lnTo>
                  <a:lnTo>
                    <a:pt x="19050" y="1022350"/>
                  </a:lnTo>
                  <a:lnTo>
                    <a:pt x="19050" y="1003300"/>
                  </a:lnTo>
                  <a:lnTo>
                    <a:pt x="24403050" y="1003300"/>
                  </a:lnTo>
                  <a:lnTo>
                    <a:pt x="24403050" y="1022350"/>
                  </a:lnTo>
                  <a:lnTo>
                    <a:pt x="24384000" y="1022350"/>
                  </a:lnTo>
                  <a:lnTo>
                    <a:pt x="24384000" y="19050"/>
                  </a:lnTo>
                  <a:lnTo>
                    <a:pt x="24403050" y="19050"/>
                  </a:lnTo>
                  <a:lnTo>
                    <a:pt x="24403050" y="38100"/>
                  </a:lnTo>
                  <a:lnTo>
                    <a:pt x="19050" y="38100"/>
                  </a:lnTo>
                  <a:close/>
                </a:path>
              </a:pathLst>
            </a:custGeom>
            <a:solidFill>
              <a:srgbClr val="0F9ED5"/>
            </a:solidFill>
          </p:spPr>
        </p:sp>
      </p:grpSp>
      <p:grpSp>
        <p:nvGrpSpPr>
          <p:cNvPr id="5" name="Group 5"/>
          <p:cNvGrpSpPr/>
          <p:nvPr/>
        </p:nvGrpSpPr>
        <p:grpSpPr>
          <a:xfrm>
            <a:off x="1257300" y="429930"/>
            <a:ext cx="841038" cy="117758"/>
            <a:chOff x="0" y="0"/>
            <a:chExt cx="1121385" cy="157010"/>
          </a:xfrm>
        </p:grpSpPr>
        <p:sp>
          <p:nvSpPr>
            <p:cNvPr id="6" name="Freeform 6"/>
            <p:cNvSpPr/>
            <p:nvPr/>
          </p:nvSpPr>
          <p:spPr>
            <a:xfrm>
              <a:off x="0" y="0"/>
              <a:ext cx="1121410" cy="156972"/>
            </a:xfrm>
            <a:custGeom>
              <a:avLst/>
              <a:gdLst/>
              <a:ahLst/>
              <a:cxnLst/>
              <a:rect l="l" t="t" r="r" b="b"/>
              <a:pathLst>
                <a:path w="1121410" h="156972">
                  <a:moveTo>
                    <a:pt x="0" y="0"/>
                  </a:moveTo>
                  <a:lnTo>
                    <a:pt x="1121410" y="0"/>
                  </a:lnTo>
                  <a:lnTo>
                    <a:pt x="1121410" y="156972"/>
                  </a:lnTo>
                  <a:lnTo>
                    <a:pt x="0" y="156972"/>
                  </a:lnTo>
                  <a:close/>
                </a:path>
              </a:pathLst>
            </a:custGeom>
            <a:solidFill>
              <a:srgbClr val="6062FF"/>
            </a:solidFill>
          </p:spPr>
        </p:sp>
      </p:grpSp>
      <p:grpSp>
        <p:nvGrpSpPr>
          <p:cNvPr id="7" name="Group 7"/>
          <p:cNvGrpSpPr/>
          <p:nvPr/>
        </p:nvGrpSpPr>
        <p:grpSpPr>
          <a:xfrm>
            <a:off x="1219200" y="547688"/>
            <a:ext cx="15773400" cy="1988344"/>
            <a:chOff x="0" y="0"/>
            <a:chExt cx="21031200" cy="2651125"/>
          </a:xfrm>
        </p:grpSpPr>
        <p:sp>
          <p:nvSpPr>
            <p:cNvPr id="8" name="Freeform 8"/>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blipFill>
              <a:blip r:embed="rId3">
                <a:alphaModFix amt="0"/>
              </a:blip>
              <a:stretch>
                <a:fillRect t="-104573" b="-104573"/>
              </a:stretch>
            </a:blipFill>
          </p:spPr>
        </p:sp>
        <p:sp>
          <p:nvSpPr>
            <p:cNvPr id="9" name="TextBox 9"/>
            <p:cNvSpPr txBox="1"/>
            <p:nvPr/>
          </p:nvSpPr>
          <p:spPr>
            <a:xfrm>
              <a:off x="0" y="9525"/>
              <a:ext cx="21031200" cy="2641600"/>
            </a:xfrm>
            <a:prstGeom prst="rect">
              <a:avLst/>
            </a:prstGeom>
          </p:spPr>
          <p:txBody>
            <a:bodyPr lIns="0" tIns="0" rIns="0" bIns="0" rtlCol="0" anchor="ctr"/>
            <a:lstStyle/>
            <a:p>
              <a:pPr algn="l">
                <a:lnSpc>
                  <a:spcPts val="5184"/>
                </a:lnSpc>
              </a:pPr>
              <a:r>
                <a:rPr lang="en-US" sz="4800" b="1">
                  <a:solidFill>
                    <a:srgbClr val="000000"/>
                  </a:solidFill>
                  <a:latin typeface="Poppins Bold"/>
                  <a:ea typeface="Poppins Bold"/>
                  <a:cs typeface="Poppins Bold"/>
                  <a:sym typeface="Poppins Bold"/>
                </a:rPr>
                <a:t>Problem Statement</a:t>
              </a:r>
            </a:p>
          </p:txBody>
        </p:sp>
      </p:grpSp>
      <p:sp>
        <p:nvSpPr>
          <p:cNvPr id="10" name="TextBox 10"/>
          <p:cNvSpPr txBox="1"/>
          <p:nvPr/>
        </p:nvSpPr>
        <p:spPr>
          <a:xfrm>
            <a:off x="1348740" y="2812733"/>
            <a:ext cx="15590520" cy="4308872"/>
          </a:xfrm>
          <a:prstGeom prst="rect">
            <a:avLst/>
          </a:prstGeom>
        </p:spPr>
        <p:txBody>
          <a:bodyPr lIns="0" tIns="0" rIns="0" bIns="0" rtlCol="0" anchor="t">
            <a:spAutoFit/>
          </a:bodyPr>
          <a:lstStyle/>
          <a:p>
            <a:pPr marL="434340" lvl="1" indent="-217170" algn="just">
              <a:buFont typeface="Arial"/>
              <a:buChar char="•"/>
            </a:pPr>
            <a:r>
              <a:rPr lang="en-US" sz="2800" dirty="0">
                <a:solidFill>
                  <a:srgbClr val="000000"/>
                </a:solidFill>
                <a:latin typeface="Inter"/>
                <a:ea typeface="Inter"/>
                <a:cs typeface="Inter"/>
                <a:sym typeface="Inter"/>
              </a:rPr>
              <a:t>According to WHO, over 43 million people are blind and nearly 2200 million (2.2 billion) people worldwide live with visual impairment, highlighting a major global mobility challenge.</a:t>
            </a:r>
          </a:p>
          <a:p>
            <a:pPr marL="434340" lvl="1" indent="-217170" algn="just">
              <a:buFont typeface="Arial"/>
              <a:buChar char="•"/>
            </a:pPr>
            <a:r>
              <a:rPr lang="en-US" sz="2800" dirty="0">
                <a:solidFill>
                  <a:srgbClr val="000000"/>
                </a:solidFill>
                <a:latin typeface="Inter"/>
                <a:ea typeface="Inter"/>
                <a:cs typeface="Inter"/>
                <a:sym typeface="Inter"/>
              </a:rPr>
              <a:t>Where conventional white canes detect only ground-level obstacles and fail to identify overhead objects, potholes, or approaching vehicles.</a:t>
            </a:r>
          </a:p>
          <a:p>
            <a:pPr marL="434340" lvl="1" indent="-217170" algn="just">
              <a:buFont typeface="Arial"/>
              <a:buChar char="•"/>
            </a:pPr>
            <a:r>
              <a:rPr lang="en-US" sz="2800" dirty="0">
                <a:solidFill>
                  <a:srgbClr val="000000"/>
                </a:solidFill>
                <a:latin typeface="Inter"/>
                <a:ea typeface="Inter"/>
                <a:cs typeface="Inter"/>
                <a:sym typeface="Inter"/>
              </a:rPr>
              <a:t>Lack of real-time environmental awareness increases accident risk and limits safe, independent movement.</a:t>
            </a:r>
          </a:p>
          <a:p>
            <a:pPr marL="434340" lvl="1" indent="-217170" algn="just">
              <a:buFont typeface="Arial"/>
              <a:buChar char="•"/>
            </a:pPr>
            <a:r>
              <a:rPr lang="en-US" sz="2800" dirty="0">
                <a:solidFill>
                  <a:srgbClr val="000000"/>
                </a:solidFill>
                <a:latin typeface="Inter"/>
                <a:ea typeface="Inter"/>
                <a:cs typeface="Inter"/>
                <a:sym typeface="Inter"/>
              </a:rPr>
              <a:t>Existing assistive tools do not provide instant location sharing or SOS alerts, intelligent audio guidance, vibration alerts, or automatic fall detection to ensure immediate response during accidents or any type of software connectivity.</a:t>
            </a:r>
          </a:p>
          <a:p>
            <a:pPr marL="434340" lvl="1" indent="-217170" algn="just">
              <a:buFont typeface="Arial"/>
              <a:buChar char="•"/>
            </a:pPr>
            <a:endParaRPr lang="en-US" sz="2800" dirty="0">
              <a:solidFill>
                <a:srgbClr val="000000"/>
              </a:solidFill>
              <a:latin typeface="Inter"/>
              <a:ea typeface="Inter"/>
              <a:cs typeface="Inter"/>
              <a:sym typeface="Inter"/>
            </a:endParaRPr>
          </a:p>
        </p:txBody>
      </p:sp>
      <p:grpSp>
        <p:nvGrpSpPr>
          <p:cNvPr id="11" name="Group 11"/>
          <p:cNvGrpSpPr/>
          <p:nvPr/>
        </p:nvGrpSpPr>
        <p:grpSpPr>
          <a:xfrm>
            <a:off x="16911199" y="1"/>
            <a:ext cx="1376801" cy="1376801"/>
            <a:chOff x="0" y="0"/>
            <a:chExt cx="1835734" cy="1835734"/>
          </a:xfrm>
        </p:grpSpPr>
        <p:sp>
          <p:nvSpPr>
            <p:cNvPr id="12" name="Freeform 12"/>
            <p:cNvSpPr/>
            <p:nvPr/>
          </p:nvSpPr>
          <p:spPr>
            <a:xfrm>
              <a:off x="0" y="0"/>
              <a:ext cx="1835785" cy="1835785"/>
            </a:xfrm>
            <a:custGeom>
              <a:avLst/>
              <a:gdLst/>
              <a:ahLst/>
              <a:cxnLst/>
              <a:rect l="l" t="t" r="r" b="b"/>
              <a:pathLst>
                <a:path w="1835785" h="1835785">
                  <a:moveTo>
                    <a:pt x="0" y="0"/>
                  </a:moveTo>
                  <a:lnTo>
                    <a:pt x="1835785" y="0"/>
                  </a:lnTo>
                  <a:lnTo>
                    <a:pt x="1835785" y="1835785"/>
                  </a:lnTo>
                  <a:lnTo>
                    <a:pt x="0" y="1835785"/>
                  </a:lnTo>
                  <a:lnTo>
                    <a:pt x="0" y="0"/>
                  </a:lnTo>
                  <a:close/>
                </a:path>
              </a:pathLst>
            </a:custGeom>
            <a:blipFill>
              <a:blip r:embed="rId4"/>
              <a:stretch>
                <a:fillRect/>
              </a:stretch>
            </a:blipFill>
          </p:spPr>
        </p:sp>
      </p:grpSp>
      <p:grpSp>
        <p:nvGrpSpPr>
          <p:cNvPr id="13" name="Group 13"/>
          <p:cNvGrpSpPr/>
          <p:nvPr/>
        </p:nvGrpSpPr>
        <p:grpSpPr>
          <a:xfrm>
            <a:off x="6057900" y="9534525"/>
            <a:ext cx="6172200" cy="547688"/>
            <a:chOff x="0" y="0"/>
            <a:chExt cx="8229600" cy="730250"/>
          </a:xfrm>
        </p:grpSpPr>
        <p:sp>
          <p:nvSpPr>
            <p:cNvPr id="14" name="Freeform 14"/>
            <p:cNvSpPr/>
            <p:nvPr/>
          </p:nvSpPr>
          <p:spPr>
            <a:xfrm>
              <a:off x="0" y="0"/>
              <a:ext cx="8229600" cy="730250"/>
            </a:xfrm>
            <a:custGeom>
              <a:avLst/>
              <a:gdLst/>
              <a:ahLst/>
              <a:cxnLst/>
              <a:rect l="l" t="t" r="r" b="b"/>
              <a:pathLst>
                <a:path w="8229600" h="730250">
                  <a:moveTo>
                    <a:pt x="0" y="0"/>
                  </a:moveTo>
                  <a:lnTo>
                    <a:pt x="8229600" y="0"/>
                  </a:lnTo>
                  <a:lnTo>
                    <a:pt x="8229600" y="730250"/>
                  </a:lnTo>
                  <a:lnTo>
                    <a:pt x="0" y="730250"/>
                  </a:lnTo>
                  <a:close/>
                </a:path>
              </a:pathLst>
            </a:custGeom>
            <a:blipFill>
              <a:blip r:embed="rId3">
                <a:alphaModFix amt="0"/>
              </a:blip>
              <a:stretch>
                <a:fillRect t="-169587" b="-169587"/>
              </a:stretch>
            </a:blipFill>
          </p:spPr>
        </p:sp>
        <p:sp>
          <p:nvSpPr>
            <p:cNvPr id="15" name="TextBox 15"/>
            <p:cNvSpPr txBox="1"/>
            <p:nvPr/>
          </p:nvSpPr>
          <p:spPr>
            <a:xfrm>
              <a:off x="0" y="0"/>
              <a:ext cx="8229600" cy="730250"/>
            </a:xfrm>
            <a:prstGeom prst="rect">
              <a:avLst/>
            </a:prstGeom>
          </p:spPr>
          <p:txBody>
            <a:bodyPr lIns="0" tIns="0" rIns="0" bIns="0" rtlCol="0" anchor="ctr"/>
            <a:lstStyle/>
            <a:p>
              <a:pPr algn="ctr">
                <a:lnSpc>
                  <a:spcPts val="2160"/>
                </a:lnSpc>
              </a:pPr>
              <a:r>
                <a:rPr lang="en-US" sz="1800">
                  <a:solidFill>
                    <a:srgbClr val="767676"/>
                  </a:solidFill>
                  <a:latin typeface="Aptos"/>
                  <a:ea typeface="Aptos"/>
                  <a:cs typeface="Aptos"/>
                  <a:sym typeface="Aptos"/>
                </a:rPr>
                <a:t>HackNovation 2.0 | R&amp;D Cell, GIET University, Gunupur</a:t>
              </a:r>
            </a:p>
          </p:txBody>
        </p:sp>
      </p:grpSp>
      <p:grpSp>
        <p:nvGrpSpPr>
          <p:cNvPr id="16" name="Group 16"/>
          <p:cNvGrpSpPr/>
          <p:nvPr/>
        </p:nvGrpSpPr>
        <p:grpSpPr>
          <a:xfrm>
            <a:off x="12915900" y="9534525"/>
            <a:ext cx="4114800" cy="547688"/>
            <a:chOff x="0" y="0"/>
            <a:chExt cx="5486400" cy="730250"/>
          </a:xfrm>
        </p:grpSpPr>
        <p:sp>
          <p:nvSpPr>
            <p:cNvPr id="17" name="Freeform 17"/>
            <p:cNvSpPr/>
            <p:nvPr/>
          </p:nvSpPr>
          <p:spPr>
            <a:xfrm>
              <a:off x="0" y="0"/>
              <a:ext cx="5486400" cy="730250"/>
            </a:xfrm>
            <a:custGeom>
              <a:avLst/>
              <a:gdLst/>
              <a:ahLst/>
              <a:cxnLst/>
              <a:rect l="l" t="t" r="r" b="b"/>
              <a:pathLst>
                <a:path w="5486400" h="730250">
                  <a:moveTo>
                    <a:pt x="0" y="0"/>
                  </a:moveTo>
                  <a:lnTo>
                    <a:pt x="5486400" y="0"/>
                  </a:lnTo>
                  <a:lnTo>
                    <a:pt x="5486400" y="730250"/>
                  </a:lnTo>
                  <a:lnTo>
                    <a:pt x="0" y="730250"/>
                  </a:lnTo>
                  <a:close/>
                </a:path>
              </a:pathLst>
            </a:custGeom>
            <a:blipFill>
              <a:blip r:embed="rId3">
                <a:alphaModFix amt="0"/>
              </a:blip>
              <a:stretch>
                <a:fillRect t="-96391" b="-96391"/>
              </a:stretch>
            </a:blipFill>
          </p:spPr>
          <p:txBody>
            <a:bodyPr/>
            <a:lstStyle/>
            <a:p>
              <a:endParaRPr lang="en-IN" dirty="0"/>
            </a:p>
          </p:txBody>
        </p:sp>
        <p:sp>
          <p:nvSpPr>
            <p:cNvPr id="18" name="TextBox 18"/>
            <p:cNvSpPr txBox="1"/>
            <p:nvPr/>
          </p:nvSpPr>
          <p:spPr>
            <a:xfrm>
              <a:off x="0" y="0"/>
              <a:ext cx="5486400" cy="730250"/>
            </a:xfrm>
            <a:prstGeom prst="rect">
              <a:avLst/>
            </a:prstGeom>
          </p:spPr>
          <p:txBody>
            <a:bodyPr lIns="0" tIns="0" rIns="0" bIns="0" rtlCol="0" anchor="ctr"/>
            <a:lstStyle/>
            <a:p>
              <a:pPr algn="r">
                <a:lnSpc>
                  <a:spcPts val="2160"/>
                </a:lnSpc>
              </a:pPr>
              <a:r>
                <a:rPr lang="en-US" sz="1800" dirty="0">
                  <a:solidFill>
                    <a:srgbClr val="767676"/>
                  </a:solidFill>
                  <a:latin typeface="Aptos"/>
                  <a:ea typeface="Aptos"/>
                  <a:cs typeface="Aptos"/>
                  <a:sym typeface="Aptos"/>
                </a:rPr>
                <a:t>3</a:t>
              </a:r>
            </a:p>
          </p:txBody>
        </p:sp>
      </p:grpSp>
      <p:grpSp>
        <p:nvGrpSpPr>
          <p:cNvPr id="19" name="Group 19"/>
          <p:cNvGrpSpPr/>
          <p:nvPr/>
        </p:nvGrpSpPr>
        <p:grpSpPr>
          <a:xfrm>
            <a:off x="111166" y="9636919"/>
            <a:ext cx="1835069" cy="547688"/>
            <a:chOff x="0" y="0"/>
            <a:chExt cx="2446758" cy="730250"/>
          </a:xfrm>
        </p:grpSpPr>
        <p:sp>
          <p:nvSpPr>
            <p:cNvPr id="20" name="Freeform 20"/>
            <p:cNvSpPr/>
            <p:nvPr/>
          </p:nvSpPr>
          <p:spPr>
            <a:xfrm>
              <a:off x="0" y="0"/>
              <a:ext cx="2446758" cy="730250"/>
            </a:xfrm>
            <a:custGeom>
              <a:avLst/>
              <a:gdLst/>
              <a:ahLst/>
              <a:cxnLst/>
              <a:rect l="l" t="t" r="r" b="b"/>
              <a:pathLst>
                <a:path w="2446758" h="730250">
                  <a:moveTo>
                    <a:pt x="0" y="0"/>
                  </a:moveTo>
                  <a:lnTo>
                    <a:pt x="2446758" y="0"/>
                  </a:lnTo>
                  <a:lnTo>
                    <a:pt x="2446758" y="730250"/>
                  </a:lnTo>
                  <a:lnTo>
                    <a:pt x="0" y="730250"/>
                  </a:lnTo>
                  <a:close/>
                </a:path>
              </a:pathLst>
            </a:custGeom>
            <a:blipFill>
              <a:blip r:embed="rId3">
                <a:alphaModFix amt="0"/>
              </a:blip>
              <a:stretch>
                <a:fillRect t="-169587" r="-236347" b="-169587"/>
              </a:stretch>
            </a:blipFill>
          </p:spPr>
        </p:sp>
        <p:sp>
          <p:nvSpPr>
            <p:cNvPr id="21" name="TextBox 21"/>
            <p:cNvSpPr txBox="1"/>
            <p:nvPr/>
          </p:nvSpPr>
          <p:spPr>
            <a:xfrm>
              <a:off x="0" y="0"/>
              <a:ext cx="2446758" cy="730250"/>
            </a:xfrm>
            <a:prstGeom prst="rect">
              <a:avLst/>
            </a:prstGeom>
          </p:spPr>
          <p:txBody>
            <a:bodyPr lIns="0" tIns="0" rIns="0" bIns="0" rtlCol="0" anchor="ctr"/>
            <a:lstStyle/>
            <a:p>
              <a:pPr algn="ctr">
                <a:lnSpc>
                  <a:spcPts val="2160"/>
                </a:lnSpc>
              </a:pPr>
              <a:r>
                <a:rPr lang="en-US" dirty="0" err="1">
                  <a:solidFill>
                    <a:srgbClr val="767676"/>
                  </a:solidFill>
                  <a:latin typeface="Aptos"/>
                  <a:ea typeface="Aptos"/>
                  <a:cs typeface="Aptos"/>
                  <a:sym typeface="Aptos"/>
                </a:rPr>
                <a:t>LifeCode</a:t>
              </a:r>
              <a:endParaRPr lang="en-US" sz="1800" dirty="0">
                <a:solidFill>
                  <a:srgbClr val="767676"/>
                </a:solidFill>
                <a:latin typeface="Aptos"/>
                <a:ea typeface="Aptos"/>
                <a:cs typeface="Aptos"/>
                <a:sym typeface="Aptos"/>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88" y="9520238"/>
            <a:ext cx="18316575" cy="781050"/>
            <a:chOff x="0" y="0"/>
            <a:chExt cx="24422100" cy="1041400"/>
          </a:xfrm>
        </p:grpSpPr>
        <p:sp>
          <p:nvSpPr>
            <p:cNvPr id="3" name="Freeform 3"/>
            <p:cNvSpPr/>
            <p:nvPr/>
          </p:nvSpPr>
          <p:spPr>
            <a:xfrm>
              <a:off x="19050" y="19050"/>
              <a:ext cx="24384000" cy="1003300"/>
            </a:xfrm>
            <a:custGeom>
              <a:avLst/>
              <a:gdLst/>
              <a:ahLst/>
              <a:cxnLst/>
              <a:rect l="l" t="t" r="r" b="b"/>
              <a:pathLst>
                <a:path w="24384000" h="1003300">
                  <a:moveTo>
                    <a:pt x="0" y="0"/>
                  </a:moveTo>
                  <a:lnTo>
                    <a:pt x="24384000" y="0"/>
                  </a:lnTo>
                  <a:lnTo>
                    <a:pt x="24384000" y="1003300"/>
                  </a:lnTo>
                  <a:lnTo>
                    <a:pt x="0" y="1003300"/>
                  </a:lnTo>
                  <a:close/>
                </a:path>
              </a:pathLst>
            </a:custGeom>
            <a:solidFill>
              <a:srgbClr val="FFFFFF"/>
            </a:solidFill>
          </p:spPr>
        </p:sp>
        <p:sp>
          <p:nvSpPr>
            <p:cNvPr id="4" name="Freeform 4"/>
            <p:cNvSpPr/>
            <p:nvPr/>
          </p:nvSpPr>
          <p:spPr>
            <a:xfrm>
              <a:off x="0" y="0"/>
              <a:ext cx="24422100" cy="1041400"/>
            </a:xfrm>
            <a:custGeom>
              <a:avLst/>
              <a:gdLst/>
              <a:ahLst/>
              <a:cxnLst/>
              <a:rect l="l" t="t" r="r" b="b"/>
              <a:pathLst>
                <a:path w="24422100" h="1041400">
                  <a:moveTo>
                    <a:pt x="19050" y="0"/>
                  </a:moveTo>
                  <a:lnTo>
                    <a:pt x="24403050" y="0"/>
                  </a:lnTo>
                  <a:cubicBezTo>
                    <a:pt x="24413590" y="0"/>
                    <a:pt x="24422100" y="8509"/>
                    <a:pt x="24422100" y="19050"/>
                  </a:cubicBezTo>
                  <a:lnTo>
                    <a:pt x="24422100" y="1022350"/>
                  </a:lnTo>
                  <a:cubicBezTo>
                    <a:pt x="24422100" y="1032891"/>
                    <a:pt x="24413590" y="1041400"/>
                    <a:pt x="24403050" y="1041400"/>
                  </a:cubicBezTo>
                  <a:lnTo>
                    <a:pt x="19050" y="1041400"/>
                  </a:lnTo>
                  <a:cubicBezTo>
                    <a:pt x="8509" y="1041400"/>
                    <a:pt x="0" y="1032891"/>
                    <a:pt x="0" y="1022350"/>
                  </a:cubicBezTo>
                  <a:lnTo>
                    <a:pt x="0" y="19050"/>
                  </a:lnTo>
                  <a:cubicBezTo>
                    <a:pt x="0" y="8509"/>
                    <a:pt x="8509" y="0"/>
                    <a:pt x="19050" y="0"/>
                  </a:cubicBezTo>
                  <a:moveTo>
                    <a:pt x="19050" y="38100"/>
                  </a:moveTo>
                  <a:lnTo>
                    <a:pt x="19050" y="19050"/>
                  </a:lnTo>
                  <a:lnTo>
                    <a:pt x="38100" y="19050"/>
                  </a:lnTo>
                  <a:lnTo>
                    <a:pt x="38100" y="1022350"/>
                  </a:lnTo>
                  <a:lnTo>
                    <a:pt x="19050" y="1022350"/>
                  </a:lnTo>
                  <a:lnTo>
                    <a:pt x="19050" y="1003300"/>
                  </a:lnTo>
                  <a:lnTo>
                    <a:pt x="24403050" y="1003300"/>
                  </a:lnTo>
                  <a:lnTo>
                    <a:pt x="24403050" y="1022350"/>
                  </a:lnTo>
                  <a:lnTo>
                    <a:pt x="24384000" y="1022350"/>
                  </a:lnTo>
                  <a:lnTo>
                    <a:pt x="24384000" y="19050"/>
                  </a:lnTo>
                  <a:lnTo>
                    <a:pt x="24403050" y="19050"/>
                  </a:lnTo>
                  <a:lnTo>
                    <a:pt x="24403050" y="38100"/>
                  </a:lnTo>
                  <a:lnTo>
                    <a:pt x="19050" y="38100"/>
                  </a:lnTo>
                  <a:close/>
                </a:path>
              </a:pathLst>
            </a:custGeom>
            <a:solidFill>
              <a:srgbClr val="0F9ED5"/>
            </a:solidFill>
          </p:spPr>
        </p:sp>
      </p:grpSp>
      <p:grpSp>
        <p:nvGrpSpPr>
          <p:cNvPr id="5" name="Group 5"/>
          <p:cNvGrpSpPr/>
          <p:nvPr/>
        </p:nvGrpSpPr>
        <p:grpSpPr>
          <a:xfrm>
            <a:off x="1257300" y="429930"/>
            <a:ext cx="841038" cy="117758"/>
            <a:chOff x="0" y="0"/>
            <a:chExt cx="1121385" cy="157010"/>
          </a:xfrm>
        </p:grpSpPr>
        <p:sp>
          <p:nvSpPr>
            <p:cNvPr id="6" name="Freeform 6"/>
            <p:cNvSpPr/>
            <p:nvPr/>
          </p:nvSpPr>
          <p:spPr>
            <a:xfrm>
              <a:off x="0" y="0"/>
              <a:ext cx="1121410" cy="156972"/>
            </a:xfrm>
            <a:custGeom>
              <a:avLst/>
              <a:gdLst/>
              <a:ahLst/>
              <a:cxnLst/>
              <a:rect l="l" t="t" r="r" b="b"/>
              <a:pathLst>
                <a:path w="1121410" h="156972">
                  <a:moveTo>
                    <a:pt x="0" y="0"/>
                  </a:moveTo>
                  <a:lnTo>
                    <a:pt x="1121410" y="0"/>
                  </a:lnTo>
                  <a:lnTo>
                    <a:pt x="1121410" y="156972"/>
                  </a:lnTo>
                  <a:lnTo>
                    <a:pt x="0" y="156972"/>
                  </a:lnTo>
                  <a:close/>
                </a:path>
              </a:pathLst>
            </a:custGeom>
            <a:solidFill>
              <a:srgbClr val="6062FF"/>
            </a:solidFill>
          </p:spPr>
        </p:sp>
      </p:grpSp>
      <p:grpSp>
        <p:nvGrpSpPr>
          <p:cNvPr id="7" name="Group 7"/>
          <p:cNvGrpSpPr/>
          <p:nvPr/>
        </p:nvGrpSpPr>
        <p:grpSpPr>
          <a:xfrm>
            <a:off x="1257300" y="547688"/>
            <a:ext cx="15773400" cy="1988344"/>
            <a:chOff x="0" y="0"/>
            <a:chExt cx="21031200" cy="2651125"/>
          </a:xfrm>
        </p:grpSpPr>
        <p:sp>
          <p:nvSpPr>
            <p:cNvPr id="8" name="Freeform 8"/>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blipFill>
              <a:blip r:embed="rId3">
                <a:alphaModFix amt="0"/>
              </a:blip>
              <a:stretch>
                <a:fillRect t="-104573" b="-104573"/>
              </a:stretch>
            </a:blipFill>
          </p:spPr>
        </p:sp>
        <p:sp>
          <p:nvSpPr>
            <p:cNvPr id="9" name="TextBox 9"/>
            <p:cNvSpPr txBox="1"/>
            <p:nvPr/>
          </p:nvSpPr>
          <p:spPr>
            <a:xfrm>
              <a:off x="0" y="9525"/>
              <a:ext cx="21031200" cy="2641600"/>
            </a:xfrm>
            <a:prstGeom prst="rect">
              <a:avLst/>
            </a:prstGeom>
          </p:spPr>
          <p:txBody>
            <a:bodyPr lIns="0" tIns="0" rIns="0" bIns="0" rtlCol="0" anchor="ctr"/>
            <a:lstStyle/>
            <a:p>
              <a:pPr algn="l">
                <a:lnSpc>
                  <a:spcPts val="5184"/>
                </a:lnSpc>
              </a:pPr>
              <a:r>
                <a:rPr lang="en-US" sz="4800" b="1" dirty="0">
                  <a:solidFill>
                    <a:srgbClr val="000000"/>
                  </a:solidFill>
                  <a:latin typeface="Poppins Bold"/>
                  <a:ea typeface="Poppins Bold"/>
                  <a:cs typeface="Poppins Bold"/>
                  <a:sym typeface="Poppins Bold"/>
                </a:rPr>
                <a:t>Proposed Solution</a:t>
              </a:r>
            </a:p>
          </p:txBody>
        </p:sp>
      </p:grpSp>
      <p:grpSp>
        <p:nvGrpSpPr>
          <p:cNvPr id="11" name="Group 11"/>
          <p:cNvGrpSpPr/>
          <p:nvPr/>
        </p:nvGrpSpPr>
        <p:grpSpPr>
          <a:xfrm>
            <a:off x="6057900" y="9534525"/>
            <a:ext cx="6172200" cy="547688"/>
            <a:chOff x="0" y="0"/>
            <a:chExt cx="8229600" cy="730250"/>
          </a:xfrm>
        </p:grpSpPr>
        <p:sp>
          <p:nvSpPr>
            <p:cNvPr id="12" name="Freeform 12"/>
            <p:cNvSpPr/>
            <p:nvPr/>
          </p:nvSpPr>
          <p:spPr>
            <a:xfrm>
              <a:off x="0" y="0"/>
              <a:ext cx="8229600" cy="730250"/>
            </a:xfrm>
            <a:custGeom>
              <a:avLst/>
              <a:gdLst/>
              <a:ahLst/>
              <a:cxnLst/>
              <a:rect l="l" t="t" r="r" b="b"/>
              <a:pathLst>
                <a:path w="8229600" h="730250">
                  <a:moveTo>
                    <a:pt x="0" y="0"/>
                  </a:moveTo>
                  <a:lnTo>
                    <a:pt x="8229600" y="0"/>
                  </a:lnTo>
                  <a:lnTo>
                    <a:pt x="8229600" y="730250"/>
                  </a:lnTo>
                  <a:lnTo>
                    <a:pt x="0" y="730250"/>
                  </a:lnTo>
                  <a:close/>
                </a:path>
              </a:pathLst>
            </a:custGeom>
            <a:blipFill>
              <a:blip r:embed="rId3">
                <a:alphaModFix amt="0"/>
              </a:blip>
              <a:stretch>
                <a:fillRect t="-169587" b="-169587"/>
              </a:stretch>
            </a:blipFill>
          </p:spPr>
        </p:sp>
        <p:sp>
          <p:nvSpPr>
            <p:cNvPr id="13" name="TextBox 13"/>
            <p:cNvSpPr txBox="1"/>
            <p:nvPr/>
          </p:nvSpPr>
          <p:spPr>
            <a:xfrm>
              <a:off x="0" y="0"/>
              <a:ext cx="8229600" cy="730250"/>
            </a:xfrm>
            <a:prstGeom prst="rect">
              <a:avLst/>
            </a:prstGeom>
          </p:spPr>
          <p:txBody>
            <a:bodyPr lIns="0" tIns="0" rIns="0" bIns="0" rtlCol="0" anchor="ctr"/>
            <a:lstStyle/>
            <a:p>
              <a:pPr algn="ctr">
                <a:lnSpc>
                  <a:spcPts val="2160"/>
                </a:lnSpc>
              </a:pPr>
              <a:r>
                <a:rPr lang="en-US" sz="1800" dirty="0" err="1">
                  <a:solidFill>
                    <a:srgbClr val="767676"/>
                  </a:solidFill>
                  <a:latin typeface="Aptos"/>
                  <a:ea typeface="Aptos"/>
                  <a:cs typeface="Aptos"/>
                  <a:sym typeface="Aptos"/>
                </a:rPr>
                <a:t>HackNovation</a:t>
              </a:r>
              <a:r>
                <a:rPr lang="en-US" sz="1800" dirty="0">
                  <a:solidFill>
                    <a:srgbClr val="767676"/>
                  </a:solidFill>
                  <a:latin typeface="Aptos"/>
                  <a:ea typeface="Aptos"/>
                  <a:cs typeface="Aptos"/>
                  <a:sym typeface="Aptos"/>
                </a:rPr>
                <a:t> 2.0 | R&amp;D Cell, GIET University, </a:t>
              </a:r>
              <a:r>
                <a:rPr lang="en-US" sz="1800" dirty="0" err="1">
                  <a:solidFill>
                    <a:srgbClr val="767676"/>
                  </a:solidFill>
                  <a:latin typeface="Aptos"/>
                  <a:ea typeface="Aptos"/>
                  <a:cs typeface="Aptos"/>
                  <a:sym typeface="Aptos"/>
                </a:rPr>
                <a:t>Gunupur</a:t>
              </a:r>
              <a:endParaRPr lang="en-US" sz="1800" dirty="0">
                <a:solidFill>
                  <a:srgbClr val="767676"/>
                </a:solidFill>
                <a:latin typeface="Aptos"/>
                <a:ea typeface="Aptos"/>
                <a:cs typeface="Aptos"/>
                <a:sym typeface="Aptos"/>
              </a:endParaRPr>
            </a:p>
          </p:txBody>
        </p:sp>
      </p:grpSp>
      <p:grpSp>
        <p:nvGrpSpPr>
          <p:cNvPr id="14" name="Group 14"/>
          <p:cNvGrpSpPr/>
          <p:nvPr/>
        </p:nvGrpSpPr>
        <p:grpSpPr>
          <a:xfrm>
            <a:off x="12915900" y="9534525"/>
            <a:ext cx="4114800" cy="547688"/>
            <a:chOff x="0" y="0"/>
            <a:chExt cx="5486400" cy="730250"/>
          </a:xfrm>
        </p:grpSpPr>
        <p:sp>
          <p:nvSpPr>
            <p:cNvPr id="15" name="Freeform 15"/>
            <p:cNvSpPr/>
            <p:nvPr/>
          </p:nvSpPr>
          <p:spPr>
            <a:xfrm>
              <a:off x="0" y="0"/>
              <a:ext cx="5486400" cy="730250"/>
            </a:xfrm>
            <a:custGeom>
              <a:avLst/>
              <a:gdLst/>
              <a:ahLst/>
              <a:cxnLst/>
              <a:rect l="l" t="t" r="r" b="b"/>
              <a:pathLst>
                <a:path w="5486400" h="730250">
                  <a:moveTo>
                    <a:pt x="0" y="0"/>
                  </a:moveTo>
                  <a:lnTo>
                    <a:pt x="5486400" y="0"/>
                  </a:lnTo>
                  <a:lnTo>
                    <a:pt x="5486400" y="730250"/>
                  </a:lnTo>
                  <a:lnTo>
                    <a:pt x="0" y="730250"/>
                  </a:lnTo>
                  <a:close/>
                </a:path>
              </a:pathLst>
            </a:custGeom>
            <a:blipFill>
              <a:blip r:embed="rId3">
                <a:alphaModFix amt="0"/>
              </a:blip>
              <a:stretch>
                <a:fillRect t="-96391" b="-96391"/>
              </a:stretch>
            </a:blipFill>
          </p:spPr>
        </p:sp>
        <p:sp>
          <p:nvSpPr>
            <p:cNvPr id="16" name="TextBox 16"/>
            <p:cNvSpPr txBox="1"/>
            <p:nvPr/>
          </p:nvSpPr>
          <p:spPr>
            <a:xfrm>
              <a:off x="0" y="0"/>
              <a:ext cx="5486400" cy="730250"/>
            </a:xfrm>
            <a:prstGeom prst="rect">
              <a:avLst/>
            </a:prstGeom>
          </p:spPr>
          <p:txBody>
            <a:bodyPr lIns="0" tIns="0" rIns="0" bIns="0" rtlCol="0" anchor="ctr"/>
            <a:lstStyle/>
            <a:p>
              <a:pPr algn="r">
                <a:lnSpc>
                  <a:spcPts val="2160"/>
                </a:lnSpc>
              </a:pPr>
              <a:r>
                <a:rPr lang="en-US" dirty="0">
                  <a:solidFill>
                    <a:srgbClr val="767676"/>
                  </a:solidFill>
                  <a:latin typeface="Aptos"/>
                  <a:ea typeface="Aptos"/>
                  <a:cs typeface="Aptos"/>
                  <a:sym typeface="Aptos"/>
                </a:rPr>
                <a:t>4</a:t>
              </a:r>
              <a:endParaRPr lang="en-US" sz="1800" dirty="0">
                <a:solidFill>
                  <a:srgbClr val="767676"/>
                </a:solidFill>
                <a:latin typeface="Aptos"/>
                <a:ea typeface="Aptos"/>
                <a:cs typeface="Aptos"/>
                <a:sym typeface="Aptos"/>
              </a:endParaRPr>
            </a:p>
          </p:txBody>
        </p:sp>
      </p:grpSp>
      <p:grpSp>
        <p:nvGrpSpPr>
          <p:cNvPr id="17" name="Group 17"/>
          <p:cNvGrpSpPr/>
          <p:nvPr/>
        </p:nvGrpSpPr>
        <p:grpSpPr>
          <a:xfrm>
            <a:off x="16925487" y="0"/>
            <a:ext cx="1376801" cy="1376801"/>
            <a:chOff x="0" y="0"/>
            <a:chExt cx="1835734" cy="1835734"/>
          </a:xfrm>
        </p:grpSpPr>
        <p:sp>
          <p:nvSpPr>
            <p:cNvPr id="18" name="Freeform 18"/>
            <p:cNvSpPr/>
            <p:nvPr/>
          </p:nvSpPr>
          <p:spPr>
            <a:xfrm>
              <a:off x="0" y="0"/>
              <a:ext cx="1835785" cy="1835785"/>
            </a:xfrm>
            <a:custGeom>
              <a:avLst/>
              <a:gdLst/>
              <a:ahLst/>
              <a:cxnLst/>
              <a:rect l="l" t="t" r="r" b="b"/>
              <a:pathLst>
                <a:path w="1835785" h="1835785">
                  <a:moveTo>
                    <a:pt x="0" y="0"/>
                  </a:moveTo>
                  <a:lnTo>
                    <a:pt x="1835785" y="0"/>
                  </a:lnTo>
                  <a:lnTo>
                    <a:pt x="1835785" y="1835785"/>
                  </a:lnTo>
                  <a:lnTo>
                    <a:pt x="0" y="1835785"/>
                  </a:lnTo>
                  <a:lnTo>
                    <a:pt x="0" y="0"/>
                  </a:lnTo>
                  <a:close/>
                </a:path>
              </a:pathLst>
            </a:custGeom>
            <a:blipFill>
              <a:blip r:embed="rId4"/>
              <a:stretch>
                <a:fillRect/>
              </a:stretch>
            </a:blipFill>
          </p:spPr>
        </p:sp>
      </p:grpSp>
      <p:grpSp>
        <p:nvGrpSpPr>
          <p:cNvPr id="19" name="Group 19"/>
          <p:cNvGrpSpPr/>
          <p:nvPr/>
        </p:nvGrpSpPr>
        <p:grpSpPr>
          <a:xfrm>
            <a:off x="120691" y="9636919"/>
            <a:ext cx="1835069" cy="547688"/>
            <a:chOff x="0" y="0"/>
            <a:chExt cx="2446758" cy="730250"/>
          </a:xfrm>
        </p:grpSpPr>
        <p:sp>
          <p:nvSpPr>
            <p:cNvPr id="20" name="Freeform 20"/>
            <p:cNvSpPr/>
            <p:nvPr/>
          </p:nvSpPr>
          <p:spPr>
            <a:xfrm>
              <a:off x="0" y="0"/>
              <a:ext cx="2446758" cy="730250"/>
            </a:xfrm>
            <a:custGeom>
              <a:avLst/>
              <a:gdLst/>
              <a:ahLst/>
              <a:cxnLst/>
              <a:rect l="l" t="t" r="r" b="b"/>
              <a:pathLst>
                <a:path w="2446758" h="730250">
                  <a:moveTo>
                    <a:pt x="0" y="0"/>
                  </a:moveTo>
                  <a:lnTo>
                    <a:pt x="2446758" y="0"/>
                  </a:lnTo>
                  <a:lnTo>
                    <a:pt x="2446758" y="730250"/>
                  </a:lnTo>
                  <a:lnTo>
                    <a:pt x="0" y="730250"/>
                  </a:lnTo>
                  <a:close/>
                </a:path>
              </a:pathLst>
            </a:custGeom>
            <a:blipFill>
              <a:blip r:embed="rId3">
                <a:alphaModFix amt="0"/>
              </a:blip>
              <a:stretch>
                <a:fillRect t="-169587" r="-236347" b="-169587"/>
              </a:stretch>
            </a:blipFill>
          </p:spPr>
        </p:sp>
        <p:sp>
          <p:nvSpPr>
            <p:cNvPr id="21" name="TextBox 21"/>
            <p:cNvSpPr txBox="1"/>
            <p:nvPr/>
          </p:nvSpPr>
          <p:spPr>
            <a:xfrm>
              <a:off x="0" y="0"/>
              <a:ext cx="2446758" cy="730250"/>
            </a:xfrm>
            <a:prstGeom prst="rect">
              <a:avLst/>
            </a:prstGeom>
          </p:spPr>
          <p:txBody>
            <a:bodyPr lIns="0" tIns="0" rIns="0" bIns="0" rtlCol="0" anchor="ctr"/>
            <a:lstStyle/>
            <a:p>
              <a:pPr algn="ctr">
                <a:lnSpc>
                  <a:spcPts val="2160"/>
                </a:lnSpc>
              </a:pPr>
              <a:r>
                <a:rPr lang="en-US" dirty="0" err="1">
                  <a:solidFill>
                    <a:srgbClr val="767676"/>
                  </a:solidFill>
                  <a:latin typeface="Aptos"/>
                  <a:ea typeface="Aptos"/>
                  <a:cs typeface="Aptos"/>
                  <a:sym typeface="Aptos"/>
                </a:rPr>
                <a:t>LifeCode</a:t>
              </a:r>
              <a:endParaRPr lang="en-US" sz="1800" dirty="0">
                <a:solidFill>
                  <a:srgbClr val="767676"/>
                </a:solidFill>
                <a:latin typeface="Aptos"/>
                <a:ea typeface="Aptos"/>
                <a:cs typeface="Aptos"/>
                <a:sym typeface="Aptos"/>
              </a:endParaRPr>
            </a:p>
          </p:txBody>
        </p:sp>
      </p:grpSp>
      <p:sp>
        <p:nvSpPr>
          <p:cNvPr id="23" name="TextBox 22">
            <a:extLst>
              <a:ext uri="{FF2B5EF4-FFF2-40B4-BE49-F238E27FC236}">
                <a16:creationId xmlns:a16="http://schemas.microsoft.com/office/drawing/2014/main" id="{8E9EF900-5036-E59E-2ABC-259C85758DF7}"/>
              </a:ext>
            </a:extLst>
          </p:cNvPr>
          <p:cNvSpPr txBox="1"/>
          <p:nvPr/>
        </p:nvSpPr>
        <p:spPr>
          <a:xfrm>
            <a:off x="1737852" y="2561381"/>
            <a:ext cx="14721348" cy="3046988"/>
          </a:xfrm>
          <a:prstGeom prst="rect">
            <a:avLst/>
          </a:prstGeom>
          <a:noFill/>
        </p:spPr>
        <p:txBody>
          <a:bodyPr wrap="square">
            <a:spAutoFit/>
          </a:bodyPr>
          <a:lstStyle/>
          <a:p>
            <a:pPr marL="342900" indent="-342900" algn="just">
              <a:buFont typeface="Wingdings" panose="05000000000000000000" pitchFamily="2" charset="2"/>
              <a:buChar char="Ø"/>
            </a:pPr>
            <a:r>
              <a:rPr lang="en-IN" sz="3200" dirty="0">
                <a:latin typeface="Inter" panose="020B0604020202020204" charset="0"/>
                <a:ea typeface="Inter" panose="020B0604020202020204" charset="0"/>
              </a:rPr>
              <a:t>Detects obstacles in 4 directions</a:t>
            </a:r>
          </a:p>
          <a:p>
            <a:pPr marL="342900" indent="-342900" algn="just">
              <a:buFont typeface="Wingdings" panose="05000000000000000000" pitchFamily="2" charset="2"/>
              <a:buChar char="Ø"/>
            </a:pPr>
            <a:r>
              <a:rPr lang="en-IN" sz="3200" dirty="0">
                <a:latin typeface="Inter" panose="020B0604020202020204" charset="0"/>
                <a:ea typeface="Inter" panose="020B0604020202020204" charset="0"/>
              </a:rPr>
              <a:t>Alert user using sound or vibration</a:t>
            </a:r>
          </a:p>
          <a:p>
            <a:pPr marL="342900" indent="-342900" algn="just">
              <a:buFont typeface="Wingdings" panose="05000000000000000000" pitchFamily="2" charset="2"/>
              <a:buChar char="Ø"/>
            </a:pPr>
            <a:r>
              <a:rPr lang="en-IN" sz="3200" dirty="0">
                <a:latin typeface="Inter" panose="020B0604020202020204" charset="0"/>
                <a:ea typeface="Inter" panose="020B0604020202020204" charset="0"/>
              </a:rPr>
              <a:t>Detects fall automatically</a:t>
            </a:r>
          </a:p>
          <a:p>
            <a:pPr marL="342900" indent="-342900" algn="just">
              <a:buFont typeface="Wingdings" panose="05000000000000000000" pitchFamily="2" charset="2"/>
              <a:buChar char="Ø"/>
            </a:pPr>
            <a:r>
              <a:rPr lang="en-IN" sz="3200" dirty="0">
                <a:latin typeface="Inter" panose="020B0604020202020204" charset="0"/>
                <a:ea typeface="Inter" panose="020B0604020202020204" charset="0"/>
              </a:rPr>
              <a:t>Sends live GPS location via </a:t>
            </a:r>
            <a:r>
              <a:rPr lang="en-IN" sz="3200" dirty="0" err="1">
                <a:latin typeface="Inter" panose="020B0604020202020204" charset="0"/>
                <a:ea typeface="Inter" panose="020B0604020202020204" charset="0"/>
              </a:rPr>
              <a:t>sms</a:t>
            </a:r>
            <a:endParaRPr lang="en-IN" sz="3200" dirty="0">
              <a:latin typeface="Inter" panose="020B0604020202020204" charset="0"/>
              <a:ea typeface="Inter" panose="020B0604020202020204" charset="0"/>
            </a:endParaRPr>
          </a:p>
          <a:p>
            <a:pPr marL="342900" indent="-342900" algn="just">
              <a:buFont typeface="Wingdings" panose="05000000000000000000" pitchFamily="2" charset="2"/>
              <a:buChar char="Ø"/>
            </a:pPr>
            <a:r>
              <a:rPr lang="en-IN" sz="3200" dirty="0">
                <a:latin typeface="Inter" panose="020B0604020202020204" charset="0"/>
                <a:ea typeface="Inter" panose="020B0604020202020204" charset="0"/>
              </a:rPr>
              <a:t>Include manual SOS button</a:t>
            </a:r>
          </a:p>
          <a:p>
            <a:pPr marL="342900" indent="-342900" algn="just">
              <a:buFont typeface="Wingdings" panose="05000000000000000000" pitchFamily="2" charset="2"/>
              <a:buChar char="Ø"/>
            </a:pPr>
            <a:r>
              <a:rPr lang="en-IN" sz="3200" dirty="0">
                <a:latin typeface="Inter" panose="020B0604020202020204" charset="0"/>
                <a:ea typeface="Inter" panose="020B0604020202020204" charset="0"/>
              </a:rPr>
              <a:t>Connected to Caretaker Android App</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F584135-D4E9-AFB7-0E28-9C9BE0B8E02B}"/>
              </a:ext>
            </a:extLst>
          </p:cNvPr>
          <p:cNvPicPr>
            <a:picLocks noChangeAspect="1"/>
          </p:cNvPicPr>
          <p:nvPr/>
        </p:nvPicPr>
        <p:blipFill>
          <a:blip r:embed="rId2">
            <a:extLst>
              <a:ext uri="{28A0092B-C50C-407E-A947-70E740481C1C}">
                <a14:useLocalDpi xmlns:a14="http://schemas.microsoft.com/office/drawing/2010/main" val="0"/>
              </a:ext>
            </a:extLst>
          </a:blip>
          <a:srcRect b="6250"/>
          <a:stretch>
            <a:fillRect/>
          </a:stretch>
        </p:blipFill>
        <p:spPr>
          <a:xfrm>
            <a:off x="1828800" y="266700"/>
            <a:ext cx="14630400" cy="9144000"/>
          </a:xfrm>
          <a:prstGeom prst="rect">
            <a:avLst/>
          </a:prstGeom>
        </p:spPr>
      </p:pic>
      <p:sp>
        <p:nvSpPr>
          <p:cNvPr id="6" name="TextBox 5">
            <a:extLst>
              <a:ext uri="{FF2B5EF4-FFF2-40B4-BE49-F238E27FC236}">
                <a16:creationId xmlns:a16="http://schemas.microsoft.com/office/drawing/2014/main" id="{B31C821A-22FA-FBF9-DA0D-2B0542ED9BD9}"/>
              </a:ext>
            </a:extLst>
          </p:cNvPr>
          <p:cNvSpPr txBox="1"/>
          <p:nvPr/>
        </p:nvSpPr>
        <p:spPr>
          <a:xfrm>
            <a:off x="13716000" y="2552700"/>
            <a:ext cx="2514600" cy="400110"/>
          </a:xfrm>
          <a:prstGeom prst="rect">
            <a:avLst/>
          </a:prstGeom>
          <a:noFill/>
        </p:spPr>
        <p:txBody>
          <a:bodyPr wrap="square" rtlCol="0">
            <a:spAutoFit/>
          </a:bodyPr>
          <a:lstStyle/>
          <a:p>
            <a:r>
              <a:rPr lang="en-IN" sz="2000" dirty="0"/>
              <a:t>MPU6050</a:t>
            </a:r>
            <a:endParaRPr lang="en-IN" dirty="0"/>
          </a:p>
        </p:txBody>
      </p:sp>
    </p:spTree>
    <p:extLst>
      <p:ext uri="{BB962C8B-B14F-4D97-AF65-F5344CB8AC3E}">
        <p14:creationId xmlns:p14="http://schemas.microsoft.com/office/powerpoint/2010/main" val="22204565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88" y="9520238"/>
            <a:ext cx="18316575" cy="781050"/>
            <a:chOff x="0" y="0"/>
            <a:chExt cx="24422100" cy="1041400"/>
          </a:xfrm>
        </p:grpSpPr>
        <p:sp>
          <p:nvSpPr>
            <p:cNvPr id="3" name="Freeform 3"/>
            <p:cNvSpPr/>
            <p:nvPr/>
          </p:nvSpPr>
          <p:spPr>
            <a:xfrm>
              <a:off x="19050" y="19050"/>
              <a:ext cx="24384000" cy="1003300"/>
            </a:xfrm>
            <a:custGeom>
              <a:avLst/>
              <a:gdLst/>
              <a:ahLst/>
              <a:cxnLst/>
              <a:rect l="l" t="t" r="r" b="b"/>
              <a:pathLst>
                <a:path w="24384000" h="1003300">
                  <a:moveTo>
                    <a:pt x="0" y="0"/>
                  </a:moveTo>
                  <a:lnTo>
                    <a:pt x="24384000" y="0"/>
                  </a:lnTo>
                  <a:lnTo>
                    <a:pt x="24384000" y="1003300"/>
                  </a:lnTo>
                  <a:lnTo>
                    <a:pt x="0" y="1003300"/>
                  </a:lnTo>
                  <a:close/>
                </a:path>
              </a:pathLst>
            </a:custGeom>
            <a:solidFill>
              <a:srgbClr val="FFFFFF"/>
            </a:solidFill>
          </p:spPr>
        </p:sp>
        <p:sp>
          <p:nvSpPr>
            <p:cNvPr id="4" name="Freeform 4"/>
            <p:cNvSpPr/>
            <p:nvPr/>
          </p:nvSpPr>
          <p:spPr>
            <a:xfrm>
              <a:off x="0" y="0"/>
              <a:ext cx="24422100" cy="1041400"/>
            </a:xfrm>
            <a:custGeom>
              <a:avLst/>
              <a:gdLst/>
              <a:ahLst/>
              <a:cxnLst/>
              <a:rect l="l" t="t" r="r" b="b"/>
              <a:pathLst>
                <a:path w="24422100" h="1041400">
                  <a:moveTo>
                    <a:pt x="19050" y="0"/>
                  </a:moveTo>
                  <a:lnTo>
                    <a:pt x="24403050" y="0"/>
                  </a:lnTo>
                  <a:cubicBezTo>
                    <a:pt x="24413590" y="0"/>
                    <a:pt x="24422100" y="8509"/>
                    <a:pt x="24422100" y="19050"/>
                  </a:cubicBezTo>
                  <a:lnTo>
                    <a:pt x="24422100" y="1022350"/>
                  </a:lnTo>
                  <a:cubicBezTo>
                    <a:pt x="24422100" y="1032891"/>
                    <a:pt x="24413590" y="1041400"/>
                    <a:pt x="24403050" y="1041400"/>
                  </a:cubicBezTo>
                  <a:lnTo>
                    <a:pt x="19050" y="1041400"/>
                  </a:lnTo>
                  <a:cubicBezTo>
                    <a:pt x="8509" y="1041400"/>
                    <a:pt x="0" y="1032891"/>
                    <a:pt x="0" y="1022350"/>
                  </a:cubicBezTo>
                  <a:lnTo>
                    <a:pt x="0" y="19050"/>
                  </a:lnTo>
                  <a:cubicBezTo>
                    <a:pt x="0" y="8509"/>
                    <a:pt x="8509" y="0"/>
                    <a:pt x="19050" y="0"/>
                  </a:cubicBezTo>
                  <a:moveTo>
                    <a:pt x="19050" y="38100"/>
                  </a:moveTo>
                  <a:lnTo>
                    <a:pt x="19050" y="19050"/>
                  </a:lnTo>
                  <a:lnTo>
                    <a:pt x="38100" y="19050"/>
                  </a:lnTo>
                  <a:lnTo>
                    <a:pt x="38100" y="1022350"/>
                  </a:lnTo>
                  <a:lnTo>
                    <a:pt x="19050" y="1022350"/>
                  </a:lnTo>
                  <a:lnTo>
                    <a:pt x="19050" y="1003300"/>
                  </a:lnTo>
                  <a:lnTo>
                    <a:pt x="24403050" y="1003300"/>
                  </a:lnTo>
                  <a:lnTo>
                    <a:pt x="24403050" y="1022350"/>
                  </a:lnTo>
                  <a:lnTo>
                    <a:pt x="24384000" y="1022350"/>
                  </a:lnTo>
                  <a:lnTo>
                    <a:pt x="24384000" y="19050"/>
                  </a:lnTo>
                  <a:lnTo>
                    <a:pt x="24403050" y="19050"/>
                  </a:lnTo>
                  <a:lnTo>
                    <a:pt x="24403050" y="38100"/>
                  </a:lnTo>
                  <a:lnTo>
                    <a:pt x="19050" y="38100"/>
                  </a:lnTo>
                  <a:close/>
                </a:path>
              </a:pathLst>
            </a:custGeom>
            <a:solidFill>
              <a:srgbClr val="0F9ED5"/>
            </a:solidFill>
          </p:spPr>
        </p:sp>
      </p:grpSp>
      <p:grpSp>
        <p:nvGrpSpPr>
          <p:cNvPr id="5" name="Group 5"/>
          <p:cNvGrpSpPr/>
          <p:nvPr/>
        </p:nvGrpSpPr>
        <p:grpSpPr>
          <a:xfrm>
            <a:off x="1257300" y="429930"/>
            <a:ext cx="841038" cy="117758"/>
            <a:chOff x="0" y="0"/>
            <a:chExt cx="1121385" cy="157010"/>
          </a:xfrm>
        </p:grpSpPr>
        <p:sp>
          <p:nvSpPr>
            <p:cNvPr id="6" name="Freeform 6"/>
            <p:cNvSpPr/>
            <p:nvPr/>
          </p:nvSpPr>
          <p:spPr>
            <a:xfrm>
              <a:off x="0" y="0"/>
              <a:ext cx="1121410" cy="156972"/>
            </a:xfrm>
            <a:custGeom>
              <a:avLst/>
              <a:gdLst/>
              <a:ahLst/>
              <a:cxnLst/>
              <a:rect l="l" t="t" r="r" b="b"/>
              <a:pathLst>
                <a:path w="1121410" h="156972">
                  <a:moveTo>
                    <a:pt x="0" y="0"/>
                  </a:moveTo>
                  <a:lnTo>
                    <a:pt x="1121410" y="0"/>
                  </a:lnTo>
                  <a:lnTo>
                    <a:pt x="1121410" y="156972"/>
                  </a:lnTo>
                  <a:lnTo>
                    <a:pt x="0" y="156972"/>
                  </a:lnTo>
                  <a:close/>
                </a:path>
              </a:pathLst>
            </a:custGeom>
            <a:solidFill>
              <a:srgbClr val="6062FF"/>
            </a:solidFill>
          </p:spPr>
        </p:sp>
      </p:grpSp>
      <p:grpSp>
        <p:nvGrpSpPr>
          <p:cNvPr id="7" name="Group 7"/>
          <p:cNvGrpSpPr/>
          <p:nvPr/>
        </p:nvGrpSpPr>
        <p:grpSpPr>
          <a:xfrm>
            <a:off x="1257300" y="547688"/>
            <a:ext cx="15773400" cy="1988344"/>
            <a:chOff x="0" y="0"/>
            <a:chExt cx="21031200" cy="2651125"/>
          </a:xfrm>
        </p:grpSpPr>
        <p:sp>
          <p:nvSpPr>
            <p:cNvPr id="8" name="Freeform 8"/>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blipFill>
              <a:blip r:embed="rId3">
                <a:alphaModFix amt="0"/>
              </a:blip>
              <a:stretch>
                <a:fillRect t="-104573" b="-104573"/>
              </a:stretch>
            </a:blipFill>
          </p:spPr>
        </p:sp>
        <p:sp>
          <p:nvSpPr>
            <p:cNvPr id="9" name="TextBox 9"/>
            <p:cNvSpPr txBox="1"/>
            <p:nvPr/>
          </p:nvSpPr>
          <p:spPr>
            <a:xfrm>
              <a:off x="0" y="9525"/>
              <a:ext cx="21031200" cy="2641600"/>
            </a:xfrm>
            <a:prstGeom prst="rect">
              <a:avLst/>
            </a:prstGeom>
          </p:spPr>
          <p:txBody>
            <a:bodyPr lIns="0" tIns="0" rIns="0" bIns="0" rtlCol="0" anchor="ctr"/>
            <a:lstStyle/>
            <a:p>
              <a:pPr algn="l">
                <a:lnSpc>
                  <a:spcPts val="5184"/>
                </a:lnSpc>
              </a:pPr>
              <a:r>
                <a:rPr lang="en-US" sz="4800" b="1" dirty="0">
                  <a:solidFill>
                    <a:srgbClr val="000000"/>
                  </a:solidFill>
                  <a:latin typeface="Poppins Bold"/>
                  <a:ea typeface="Poppins Bold"/>
                  <a:cs typeface="Poppins Bold"/>
                  <a:sym typeface="Poppins Bold"/>
                </a:rPr>
                <a:t>Prototype Development</a:t>
              </a:r>
            </a:p>
          </p:txBody>
        </p:sp>
      </p:grpSp>
      <p:sp>
        <p:nvSpPr>
          <p:cNvPr id="10" name="TextBox 10"/>
          <p:cNvSpPr txBox="1"/>
          <p:nvPr/>
        </p:nvSpPr>
        <p:spPr>
          <a:xfrm>
            <a:off x="1348740" y="2812733"/>
            <a:ext cx="15590520" cy="4924425"/>
          </a:xfrm>
          <a:prstGeom prst="rect">
            <a:avLst/>
          </a:prstGeom>
        </p:spPr>
        <p:txBody>
          <a:bodyPr lIns="0" tIns="0" rIns="0" bIns="0" rtlCol="0" anchor="t">
            <a:spAutoFit/>
          </a:bodyPr>
          <a:lstStyle/>
          <a:p>
            <a:pPr marL="560070" lvl="1" indent="-342900" algn="just">
              <a:buFont typeface="Wingdings" panose="05000000000000000000" pitchFamily="2" charset="2"/>
              <a:buChar char="Ø"/>
            </a:pPr>
            <a:r>
              <a:rPr lang="en-US" sz="3200" dirty="0">
                <a:solidFill>
                  <a:srgbClr val="000000"/>
                </a:solidFill>
                <a:latin typeface="Inter"/>
                <a:ea typeface="Inter"/>
                <a:cs typeface="Inter"/>
                <a:sym typeface="Inter"/>
              </a:rPr>
              <a:t>4 </a:t>
            </a:r>
            <a:r>
              <a:rPr lang="en-US" sz="3200" dirty="0" err="1">
                <a:solidFill>
                  <a:srgbClr val="000000"/>
                </a:solidFill>
                <a:latin typeface="Inter"/>
                <a:ea typeface="Inter"/>
                <a:cs typeface="Inter"/>
                <a:sym typeface="Inter"/>
              </a:rPr>
              <a:t>UltraSonic</a:t>
            </a:r>
            <a:r>
              <a:rPr lang="en-US" sz="3200" dirty="0">
                <a:solidFill>
                  <a:srgbClr val="000000"/>
                </a:solidFill>
                <a:latin typeface="Inter"/>
                <a:ea typeface="Inter"/>
                <a:cs typeface="Inter"/>
                <a:sym typeface="Inter"/>
              </a:rPr>
              <a:t> Sensors ( front, left, right, Down) - Detection</a:t>
            </a:r>
          </a:p>
          <a:p>
            <a:pPr marL="560070" lvl="1" indent="-342900" algn="just">
              <a:buFont typeface="Wingdings" panose="05000000000000000000" pitchFamily="2" charset="2"/>
              <a:buChar char="Ø"/>
            </a:pPr>
            <a:r>
              <a:rPr lang="en-US" sz="3200" dirty="0">
                <a:solidFill>
                  <a:srgbClr val="000000"/>
                </a:solidFill>
                <a:latin typeface="Inter"/>
                <a:ea typeface="Inter"/>
                <a:cs typeface="Inter"/>
                <a:sym typeface="Inter"/>
              </a:rPr>
              <a:t>MPU6050 – Fall detection</a:t>
            </a:r>
          </a:p>
          <a:p>
            <a:pPr marL="560070" lvl="1" indent="-342900" algn="just">
              <a:buFont typeface="Wingdings" panose="05000000000000000000" pitchFamily="2" charset="2"/>
              <a:buChar char="Ø"/>
            </a:pPr>
            <a:r>
              <a:rPr lang="en-US" sz="3200" dirty="0">
                <a:solidFill>
                  <a:srgbClr val="000000"/>
                </a:solidFill>
                <a:latin typeface="Inter"/>
                <a:ea typeface="Inter"/>
                <a:cs typeface="Inter"/>
                <a:sym typeface="Inter"/>
              </a:rPr>
              <a:t>NEO-6M – real time GPS</a:t>
            </a:r>
          </a:p>
          <a:p>
            <a:pPr marL="560070" lvl="1" indent="-342900" algn="just">
              <a:buFont typeface="Wingdings" panose="05000000000000000000" pitchFamily="2" charset="2"/>
              <a:buChar char="Ø"/>
            </a:pPr>
            <a:r>
              <a:rPr lang="en-US" sz="3200" dirty="0">
                <a:solidFill>
                  <a:srgbClr val="000000"/>
                </a:solidFill>
                <a:latin typeface="Inter"/>
                <a:ea typeface="Inter"/>
                <a:cs typeface="Inter"/>
                <a:sym typeface="Inter"/>
              </a:rPr>
              <a:t>SIM800L GSM – Sends SMS alerts</a:t>
            </a:r>
          </a:p>
          <a:p>
            <a:pPr marL="560070" lvl="1" indent="-342900" algn="just">
              <a:buFont typeface="Wingdings" panose="05000000000000000000" pitchFamily="2" charset="2"/>
              <a:buChar char="Ø"/>
            </a:pPr>
            <a:r>
              <a:rPr lang="en-US" sz="3200" dirty="0">
                <a:solidFill>
                  <a:srgbClr val="000000"/>
                </a:solidFill>
                <a:latin typeface="Inter"/>
                <a:ea typeface="Inter"/>
                <a:cs typeface="Inter"/>
                <a:sym typeface="Inter"/>
              </a:rPr>
              <a:t>Dual Buzzers &amp; vibration – feedback</a:t>
            </a:r>
          </a:p>
          <a:p>
            <a:pPr marL="560070" lvl="1" indent="-342900" algn="just">
              <a:buFont typeface="Wingdings" panose="05000000000000000000" pitchFamily="2" charset="2"/>
              <a:buChar char="Ø"/>
            </a:pPr>
            <a:r>
              <a:rPr lang="en-US" sz="3200" dirty="0">
                <a:solidFill>
                  <a:srgbClr val="000000"/>
                </a:solidFill>
                <a:latin typeface="Inter"/>
                <a:ea typeface="Inter"/>
                <a:cs typeface="Inter"/>
                <a:sym typeface="Inter"/>
              </a:rPr>
              <a:t>SOS button – manual emergency trigger</a:t>
            </a:r>
          </a:p>
          <a:p>
            <a:pPr marL="560070" lvl="1" indent="-342900" algn="just">
              <a:buFont typeface="Wingdings" panose="05000000000000000000" pitchFamily="2" charset="2"/>
              <a:buChar char="Ø"/>
            </a:pPr>
            <a:r>
              <a:rPr lang="en-US" sz="3200" dirty="0">
                <a:solidFill>
                  <a:srgbClr val="000000"/>
                </a:solidFill>
                <a:latin typeface="Inter"/>
                <a:ea typeface="Inter"/>
                <a:cs typeface="Inter"/>
                <a:sym typeface="Inter"/>
              </a:rPr>
              <a:t>Arduino Nano – controller</a:t>
            </a:r>
          </a:p>
          <a:p>
            <a:pPr marL="560070" lvl="1" indent="-342900" algn="just">
              <a:buFont typeface="Wingdings" panose="05000000000000000000" pitchFamily="2" charset="2"/>
              <a:buChar char="Ø"/>
            </a:pPr>
            <a:r>
              <a:rPr lang="en-US" sz="3200" dirty="0">
                <a:solidFill>
                  <a:srgbClr val="000000"/>
                </a:solidFill>
                <a:latin typeface="Inter"/>
                <a:ea typeface="Inter"/>
                <a:cs typeface="Inter"/>
                <a:sym typeface="Inter"/>
              </a:rPr>
              <a:t>Android App – receive notification, shows alert + map, along with safety Records.</a:t>
            </a:r>
          </a:p>
          <a:p>
            <a:pPr marL="560070" lvl="1" indent="-342900" algn="just">
              <a:buFont typeface="Wingdings" panose="05000000000000000000" pitchFamily="2" charset="2"/>
              <a:buChar char="Ø"/>
            </a:pPr>
            <a:endParaRPr lang="en-US" sz="3200" dirty="0">
              <a:solidFill>
                <a:srgbClr val="000000"/>
              </a:solidFill>
              <a:latin typeface="Inter"/>
              <a:ea typeface="Inter"/>
              <a:cs typeface="Inter"/>
              <a:sym typeface="Inter"/>
            </a:endParaRPr>
          </a:p>
        </p:txBody>
      </p:sp>
      <p:grpSp>
        <p:nvGrpSpPr>
          <p:cNvPr id="11" name="Group 11"/>
          <p:cNvGrpSpPr/>
          <p:nvPr/>
        </p:nvGrpSpPr>
        <p:grpSpPr>
          <a:xfrm>
            <a:off x="6057900" y="9534525"/>
            <a:ext cx="6172200" cy="547688"/>
            <a:chOff x="0" y="0"/>
            <a:chExt cx="8229600" cy="730250"/>
          </a:xfrm>
        </p:grpSpPr>
        <p:sp>
          <p:nvSpPr>
            <p:cNvPr id="12" name="Freeform 12"/>
            <p:cNvSpPr/>
            <p:nvPr/>
          </p:nvSpPr>
          <p:spPr>
            <a:xfrm>
              <a:off x="0" y="0"/>
              <a:ext cx="8229600" cy="730250"/>
            </a:xfrm>
            <a:custGeom>
              <a:avLst/>
              <a:gdLst/>
              <a:ahLst/>
              <a:cxnLst/>
              <a:rect l="l" t="t" r="r" b="b"/>
              <a:pathLst>
                <a:path w="8229600" h="730250">
                  <a:moveTo>
                    <a:pt x="0" y="0"/>
                  </a:moveTo>
                  <a:lnTo>
                    <a:pt x="8229600" y="0"/>
                  </a:lnTo>
                  <a:lnTo>
                    <a:pt x="8229600" y="730250"/>
                  </a:lnTo>
                  <a:lnTo>
                    <a:pt x="0" y="730250"/>
                  </a:lnTo>
                  <a:close/>
                </a:path>
              </a:pathLst>
            </a:custGeom>
            <a:blipFill>
              <a:blip r:embed="rId3">
                <a:alphaModFix amt="0"/>
              </a:blip>
              <a:stretch>
                <a:fillRect t="-169587" b="-169587"/>
              </a:stretch>
            </a:blipFill>
          </p:spPr>
        </p:sp>
        <p:sp>
          <p:nvSpPr>
            <p:cNvPr id="13" name="TextBox 13"/>
            <p:cNvSpPr txBox="1"/>
            <p:nvPr/>
          </p:nvSpPr>
          <p:spPr>
            <a:xfrm>
              <a:off x="0" y="0"/>
              <a:ext cx="8229600" cy="730250"/>
            </a:xfrm>
            <a:prstGeom prst="rect">
              <a:avLst/>
            </a:prstGeom>
          </p:spPr>
          <p:txBody>
            <a:bodyPr lIns="0" tIns="0" rIns="0" bIns="0" rtlCol="0" anchor="ctr"/>
            <a:lstStyle/>
            <a:p>
              <a:pPr algn="ctr">
                <a:lnSpc>
                  <a:spcPts val="2160"/>
                </a:lnSpc>
              </a:pPr>
              <a:r>
                <a:rPr lang="en-US" sz="1800">
                  <a:solidFill>
                    <a:srgbClr val="767676"/>
                  </a:solidFill>
                  <a:latin typeface="Aptos"/>
                  <a:ea typeface="Aptos"/>
                  <a:cs typeface="Aptos"/>
                  <a:sym typeface="Aptos"/>
                </a:rPr>
                <a:t>HackNovation 2.0 | R&amp;D Cell, GIET University, Gunupur</a:t>
              </a:r>
            </a:p>
          </p:txBody>
        </p:sp>
      </p:grpSp>
      <p:grpSp>
        <p:nvGrpSpPr>
          <p:cNvPr id="14" name="Group 14"/>
          <p:cNvGrpSpPr/>
          <p:nvPr/>
        </p:nvGrpSpPr>
        <p:grpSpPr>
          <a:xfrm>
            <a:off x="12915900" y="9534525"/>
            <a:ext cx="4114800" cy="547688"/>
            <a:chOff x="0" y="0"/>
            <a:chExt cx="5486400" cy="730250"/>
          </a:xfrm>
        </p:grpSpPr>
        <p:sp>
          <p:nvSpPr>
            <p:cNvPr id="15" name="Freeform 15"/>
            <p:cNvSpPr/>
            <p:nvPr/>
          </p:nvSpPr>
          <p:spPr>
            <a:xfrm>
              <a:off x="0" y="0"/>
              <a:ext cx="5486400" cy="730250"/>
            </a:xfrm>
            <a:custGeom>
              <a:avLst/>
              <a:gdLst/>
              <a:ahLst/>
              <a:cxnLst/>
              <a:rect l="l" t="t" r="r" b="b"/>
              <a:pathLst>
                <a:path w="5486400" h="730250">
                  <a:moveTo>
                    <a:pt x="0" y="0"/>
                  </a:moveTo>
                  <a:lnTo>
                    <a:pt x="5486400" y="0"/>
                  </a:lnTo>
                  <a:lnTo>
                    <a:pt x="5486400" y="730250"/>
                  </a:lnTo>
                  <a:lnTo>
                    <a:pt x="0" y="730250"/>
                  </a:lnTo>
                  <a:close/>
                </a:path>
              </a:pathLst>
            </a:custGeom>
            <a:blipFill>
              <a:blip r:embed="rId3">
                <a:alphaModFix amt="0"/>
              </a:blip>
              <a:stretch>
                <a:fillRect t="-96391" b="-96391"/>
              </a:stretch>
            </a:blipFill>
          </p:spPr>
        </p:sp>
        <p:sp>
          <p:nvSpPr>
            <p:cNvPr id="16" name="TextBox 16"/>
            <p:cNvSpPr txBox="1"/>
            <p:nvPr/>
          </p:nvSpPr>
          <p:spPr>
            <a:xfrm>
              <a:off x="0" y="0"/>
              <a:ext cx="5486400" cy="730250"/>
            </a:xfrm>
            <a:prstGeom prst="rect">
              <a:avLst/>
            </a:prstGeom>
          </p:spPr>
          <p:txBody>
            <a:bodyPr lIns="0" tIns="0" rIns="0" bIns="0" rtlCol="0" anchor="ctr"/>
            <a:lstStyle/>
            <a:p>
              <a:pPr algn="r">
                <a:lnSpc>
                  <a:spcPts val="2160"/>
                </a:lnSpc>
              </a:pPr>
              <a:r>
                <a:rPr lang="en-US" dirty="0">
                  <a:solidFill>
                    <a:srgbClr val="767676"/>
                  </a:solidFill>
                  <a:latin typeface="Aptos"/>
                  <a:ea typeface="Aptos"/>
                  <a:cs typeface="Aptos"/>
                  <a:sym typeface="Aptos"/>
                </a:rPr>
                <a:t>5</a:t>
              </a:r>
              <a:endParaRPr lang="en-US" sz="1800" dirty="0">
                <a:solidFill>
                  <a:srgbClr val="767676"/>
                </a:solidFill>
                <a:latin typeface="Aptos"/>
                <a:ea typeface="Aptos"/>
                <a:cs typeface="Aptos"/>
                <a:sym typeface="Aptos"/>
              </a:endParaRPr>
            </a:p>
          </p:txBody>
        </p:sp>
      </p:grpSp>
      <p:grpSp>
        <p:nvGrpSpPr>
          <p:cNvPr id="17" name="Group 17"/>
          <p:cNvGrpSpPr/>
          <p:nvPr/>
        </p:nvGrpSpPr>
        <p:grpSpPr>
          <a:xfrm>
            <a:off x="16911199" y="1"/>
            <a:ext cx="1376801" cy="1376801"/>
            <a:chOff x="0" y="0"/>
            <a:chExt cx="1835734" cy="1835734"/>
          </a:xfrm>
        </p:grpSpPr>
        <p:sp>
          <p:nvSpPr>
            <p:cNvPr id="18" name="Freeform 18"/>
            <p:cNvSpPr/>
            <p:nvPr/>
          </p:nvSpPr>
          <p:spPr>
            <a:xfrm>
              <a:off x="0" y="0"/>
              <a:ext cx="1835785" cy="1835785"/>
            </a:xfrm>
            <a:custGeom>
              <a:avLst/>
              <a:gdLst/>
              <a:ahLst/>
              <a:cxnLst/>
              <a:rect l="l" t="t" r="r" b="b"/>
              <a:pathLst>
                <a:path w="1835785" h="1835785">
                  <a:moveTo>
                    <a:pt x="0" y="0"/>
                  </a:moveTo>
                  <a:lnTo>
                    <a:pt x="1835785" y="0"/>
                  </a:lnTo>
                  <a:lnTo>
                    <a:pt x="1835785" y="1835785"/>
                  </a:lnTo>
                  <a:lnTo>
                    <a:pt x="0" y="1835785"/>
                  </a:lnTo>
                  <a:lnTo>
                    <a:pt x="0" y="0"/>
                  </a:lnTo>
                  <a:close/>
                </a:path>
              </a:pathLst>
            </a:custGeom>
            <a:blipFill>
              <a:blip r:embed="rId4"/>
              <a:stretch>
                <a:fillRect/>
              </a:stretch>
            </a:blipFill>
          </p:spPr>
        </p:sp>
      </p:grpSp>
      <p:grpSp>
        <p:nvGrpSpPr>
          <p:cNvPr id="19" name="Group 19"/>
          <p:cNvGrpSpPr/>
          <p:nvPr/>
        </p:nvGrpSpPr>
        <p:grpSpPr>
          <a:xfrm>
            <a:off x="111166" y="9636919"/>
            <a:ext cx="1835069" cy="547688"/>
            <a:chOff x="0" y="0"/>
            <a:chExt cx="2446758" cy="730250"/>
          </a:xfrm>
        </p:grpSpPr>
        <p:sp>
          <p:nvSpPr>
            <p:cNvPr id="20" name="Freeform 20"/>
            <p:cNvSpPr/>
            <p:nvPr/>
          </p:nvSpPr>
          <p:spPr>
            <a:xfrm>
              <a:off x="0" y="0"/>
              <a:ext cx="2446758" cy="730250"/>
            </a:xfrm>
            <a:custGeom>
              <a:avLst/>
              <a:gdLst/>
              <a:ahLst/>
              <a:cxnLst/>
              <a:rect l="l" t="t" r="r" b="b"/>
              <a:pathLst>
                <a:path w="2446758" h="730250">
                  <a:moveTo>
                    <a:pt x="0" y="0"/>
                  </a:moveTo>
                  <a:lnTo>
                    <a:pt x="2446758" y="0"/>
                  </a:lnTo>
                  <a:lnTo>
                    <a:pt x="2446758" y="730250"/>
                  </a:lnTo>
                  <a:lnTo>
                    <a:pt x="0" y="730250"/>
                  </a:lnTo>
                  <a:close/>
                </a:path>
              </a:pathLst>
            </a:custGeom>
            <a:blipFill>
              <a:blip r:embed="rId3">
                <a:alphaModFix amt="0"/>
              </a:blip>
              <a:stretch>
                <a:fillRect t="-169587" r="-236347" b="-169587"/>
              </a:stretch>
            </a:blipFill>
          </p:spPr>
        </p:sp>
        <p:sp>
          <p:nvSpPr>
            <p:cNvPr id="21" name="TextBox 21"/>
            <p:cNvSpPr txBox="1"/>
            <p:nvPr/>
          </p:nvSpPr>
          <p:spPr>
            <a:xfrm>
              <a:off x="0" y="0"/>
              <a:ext cx="2446758" cy="730250"/>
            </a:xfrm>
            <a:prstGeom prst="rect">
              <a:avLst/>
            </a:prstGeom>
          </p:spPr>
          <p:txBody>
            <a:bodyPr lIns="0" tIns="0" rIns="0" bIns="0" rtlCol="0" anchor="ctr"/>
            <a:lstStyle/>
            <a:p>
              <a:pPr algn="ctr">
                <a:lnSpc>
                  <a:spcPts val="2160"/>
                </a:lnSpc>
              </a:pPr>
              <a:r>
                <a:rPr lang="en-US" dirty="0" err="1">
                  <a:solidFill>
                    <a:srgbClr val="767676"/>
                  </a:solidFill>
                  <a:latin typeface="Aptos"/>
                  <a:ea typeface="Aptos"/>
                  <a:cs typeface="Aptos"/>
                  <a:sym typeface="Aptos"/>
                </a:rPr>
                <a:t>LifeCode</a:t>
              </a:r>
              <a:endParaRPr lang="en-US" sz="1800" dirty="0">
                <a:solidFill>
                  <a:srgbClr val="767676"/>
                </a:solidFill>
                <a:latin typeface="Aptos"/>
                <a:ea typeface="Aptos"/>
                <a:cs typeface="Aptos"/>
                <a:sym typeface="Aptos"/>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88" y="9520238"/>
            <a:ext cx="18316575" cy="781050"/>
            <a:chOff x="0" y="0"/>
            <a:chExt cx="24422100" cy="1041400"/>
          </a:xfrm>
        </p:grpSpPr>
        <p:sp>
          <p:nvSpPr>
            <p:cNvPr id="3" name="Freeform 3"/>
            <p:cNvSpPr/>
            <p:nvPr/>
          </p:nvSpPr>
          <p:spPr>
            <a:xfrm>
              <a:off x="19050" y="19050"/>
              <a:ext cx="24384000" cy="1003300"/>
            </a:xfrm>
            <a:custGeom>
              <a:avLst/>
              <a:gdLst/>
              <a:ahLst/>
              <a:cxnLst/>
              <a:rect l="l" t="t" r="r" b="b"/>
              <a:pathLst>
                <a:path w="24384000" h="1003300">
                  <a:moveTo>
                    <a:pt x="0" y="0"/>
                  </a:moveTo>
                  <a:lnTo>
                    <a:pt x="24384000" y="0"/>
                  </a:lnTo>
                  <a:lnTo>
                    <a:pt x="24384000" y="1003300"/>
                  </a:lnTo>
                  <a:lnTo>
                    <a:pt x="0" y="1003300"/>
                  </a:lnTo>
                  <a:close/>
                </a:path>
              </a:pathLst>
            </a:custGeom>
            <a:solidFill>
              <a:srgbClr val="FFFFFF"/>
            </a:solidFill>
          </p:spPr>
        </p:sp>
        <p:sp>
          <p:nvSpPr>
            <p:cNvPr id="4" name="Freeform 4"/>
            <p:cNvSpPr/>
            <p:nvPr/>
          </p:nvSpPr>
          <p:spPr>
            <a:xfrm>
              <a:off x="0" y="0"/>
              <a:ext cx="24422100" cy="1041400"/>
            </a:xfrm>
            <a:custGeom>
              <a:avLst/>
              <a:gdLst/>
              <a:ahLst/>
              <a:cxnLst/>
              <a:rect l="l" t="t" r="r" b="b"/>
              <a:pathLst>
                <a:path w="24422100" h="1041400">
                  <a:moveTo>
                    <a:pt x="19050" y="0"/>
                  </a:moveTo>
                  <a:lnTo>
                    <a:pt x="24403050" y="0"/>
                  </a:lnTo>
                  <a:cubicBezTo>
                    <a:pt x="24413590" y="0"/>
                    <a:pt x="24422100" y="8509"/>
                    <a:pt x="24422100" y="19050"/>
                  </a:cubicBezTo>
                  <a:lnTo>
                    <a:pt x="24422100" y="1022350"/>
                  </a:lnTo>
                  <a:cubicBezTo>
                    <a:pt x="24422100" y="1032891"/>
                    <a:pt x="24413590" y="1041400"/>
                    <a:pt x="24403050" y="1041400"/>
                  </a:cubicBezTo>
                  <a:lnTo>
                    <a:pt x="19050" y="1041400"/>
                  </a:lnTo>
                  <a:cubicBezTo>
                    <a:pt x="8509" y="1041400"/>
                    <a:pt x="0" y="1032891"/>
                    <a:pt x="0" y="1022350"/>
                  </a:cubicBezTo>
                  <a:lnTo>
                    <a:pt x="0" y="19050"/>
                  </a:lnTo>
                  <a:cubicBezTo>
                    <a:pt x="0" y="8509"/>
                    <a:pt x="8509" y="0"/>
                    <a:pt x="19050" y="0"/>
                  </a:cubicBezTo>
                  <a:moveTo>
                    <a:pt x="19050" y="38100"/>
                  </a:moveTo>
                  <a:lnTo>
                    <a:pt x="19050" y="19050"/>
                  </a:lnTo>
                  <a:lnTo>
                    <a:pt x="38100" y="19050"/>
                  </a:lnTo>
                  <a:lnTo>
                    <a:pt x="38100" y="1022350"/>
                  </a:lnTo>
                  <a:lnTo>
                    <a:pt x="19050" y="1022350"/>
                  </a:lnTo>
                  <a:lnTo>
                    <a:pt x="19050" y="1003300"/>
                  </a:lnTo>
                  <a:lnTo>
                    <a:pt x="24403050" y="1003300"/>
                  </a:lnTo>
                  <a:lnTo>
                    <a:pt x="24403050" y="1022350"/>
                  </a:lnTo>
                  <a:lnTo>
                    <a:pt x="24384000" y="1022350"/>
                  </a:lnTo>
                  <a:lnTo>
                    <a:pt x="24384000" y="19050"/>
                  </a:lnTo>
                  <a:lnTo>
                    <a:pt x="24403050" y="19050"/>
                  </a:lnTo>
                  <a:lnTo>
                    <a:pt x="24403050" y="38100"/>
                  </a:lnTo>
                  <a:lnTo>
                    <a:pt x="19050" y="38100"/>
                  </a:lnTo>
                  <a:close/>
                </a:path>
              </a:pathLst>
            </a:custGeom>
            <a:solidFill>
              <a:srgbClr val="0F9ED5"/>
            </a:solidFill>
          </p:spPr>
        </p:sp>
      </p:grpSp>
      <p:grpSp>
        <p:nvGrpSpPr>
          <p:cNvPr id="5" name="Group 5"/>
          <p:cNvGrpSpPr/>
          <p:nvPr/>
        </p:nvGrpSpPr>
        <p:grpSpPr>
          <a:xfrm>
            <a:off x="1257300" y="429930"/>
            <a:ext cx="841038" cy="117758"/>
            <a:chOff x="0" y="0"/>
            <a:chExt cx="1121385" cy="157010"/>
          </a:xfrm>
        </p:grpSpPr>
        <p:sp>
          <p:nvSpPr>
            <p:cNvPr id="6" name="Freeform 6"/>
            <p:cNvSpPr/>
            <p:nvPr/>
          </p:nvSpPr>
          <p:spPr>
            <a:xfrm>
              <a:off x="0" y="0"/>
              <a:ext cx="1121410" cy="156972"/>
            </a:xfrm>
            <a:custGeom>
              <a:avLst/>
              <a:gdLst/>
              <a:ahLst/>
              <a:cxnLst/>
              <a:rect l="l" t="t" r="r" b="b"/>
              <a:pathLst>
                <a:path w="1121410" h="156972">
                  <a:moveTo>
                    <a:pt x="0" y="0"/>
                  </a:moveTo>
                  <a:lnTo>
                    <a:pt x="1121410" y="0"/>
                  </a:lnTo>
                  <a:lnTo>
                    <a:pt x="1121410" y="156972"/>
                  </a:lnTo>
                  <a:lnTo>
                    <a:pt x="0" y="156972"/>
                  </a:lnTo>
                  <a:close/>
                </a:path>
              </a:pathLst>
            </a:custGeom>
            <a:solidFill>
              <a:srgbClr val="6062FF"/>
            </a:solidFill>
          </p:spPr>
        </p:sp>
      </p:grpSp>
      <p:grpSp>
        <p:nvGrpSpPr>
          <p:cNvPr id="7" name="Group 7"/>
          <p:cNvGrpSpPr/>
          <p:nvPr/>
        </p:nvGrpSpPr>
        <p:grpSpPr>
          <a:xfrm>
            <a:off x="1257300" y="547688"/>
            <a:ext cx="15773400" cy="1988344"/>
            <a:chOff x="0" y="0"/>
            <a:chExt cx="21031200" cy="2651125"/>
          </a:xfrm>
        </p:grpSpPr>
        <p:sp>
          <p:nvSpPr>
            <p:cNvPr id="8" name="Freeform 8"/>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blipFill>
              <a:blip r:embed="rId3">
                <a:alphaModFix amt="0"/>
              </a:blip>
              <a:stretch>
                <a:fillRect t="-104573" b="-104573"/>
              </a:stretch>
            </a:blipFill>
          </p:spPr>
        </p:sp>
        <p:sp>
          <p:nvSpPr>
            <p:cNvPr id="9" name="TextBox 9"/>
            <p:cNvSpPr txBox="1"/>
            <p:nvPr/>
          </p:nvSpPr>
          <p:spPr>
            <a:xfrm>
              <a:off x="0" y="9525"/>
              <a:ext cx="21031200" cy="2641600"/>
            </a:xfrm>
            <a:prstGeom prst="rect">
              <a:avLst/>
            </a:prstGeom>
          </p:spPr>
          <p:txBody>
            <a:bodyPr lIns="0" tIns="0" rIns="0" bIns="0" rtlCol="0" anchor="ctr"/>
            <a:lstStyle/>
            <a:p>
              <a:pPr algn="l">
                <a:lnSpc>
                  <a:spcPts val="5184"/>
                </a:lnSpc>
              </a:pPr>
              <a:r>
                <a:rPr lang="en-US" sz="4800" b="1" dirty="0">
                  <a:solidFill>
                    <a:srgbClr val="000000"/>
                  </a:solidFill>
                  <a:latin typeface="Poppins Bold"/>
                  <a:ea typeface="Poppins Bold"/>
                  <a:cs typeface="Poppins Bold"/>
                  <a:sym typeface="Poppins Bold"/>
                </a:rPr>
                <a:t>System Workflow</a:t>
              </a:r>
            </a:p>
          </p:txBody>
        </p:sp>
      </p:grpSp>
      <p:sp>
        <p:nvSpPr>
          <p:cNvPr id="10" name="TextBox 10"/>
          <p:cNvSpPr txBox="1"/>
          <p:nvPr/>
        </p:nvSpPr>
        <p:spPr>
          <a:xfrm>
            <a:off x="1348740" y="2812733"/>
            <a:ext cx="15590520" cy="2462213"/>
          </a:xfrm>
          <a:prstGeom prst="rect">
            <a:avLst/>
          </a:prstGeom>
        </p:spPr>
        <p:txBody>
          <a:bodyPr lIns="0" tIns="0" rIns="0" bIns="0" rtlCol="0" anchor="t">
            <a:spAutoFit/>
          </a:bodyPr>
          <a:lstStyle/>
          <a:p>
            <a:pPr marL="434340" lvl="1" indent="-217170" algn="just">
              <a:buFont typeface="Arial"/>
              <a:buChar char="•"/>
            </a:pPr>
            <a:r>
              <a:rPr lang="en-US" sz="3200" dirty="0">
                <a:solidFill>
                  <a:srgbClr val="000000"/>
                </a:solidFill>
                <a:latin typeface="Inter"/>
                <a:ea typeface="Inter"/>
                <a:cs typeface="Inter"/>
                <a:sym typeface="Inter"/>
              </a:rPr>
              <a:t>Sensors continuously scan environment</a:t>
            </a:r>
          </a:p>
          <a:p>
            <a:pPr marL="434340" lvl="1" indent="-217170" algn="just">
              <a:buFont typeface="Arial"/>
              <a:buChar char="•"/>
            </a:pPr>
            <a:r>
              <a:rPr lang="en-US" sz="3200" dirty="0">
                <a:solidFill>
                  <a:srgbClr val="000000"/>
                </a:solidFill>
                <a:latin typeface="Inter"/>
                <a:ea typeface="Inter"/>
                <a:cs typeface="Inter"/>
                <a:sym typeface="Inter"/>
              </a:rPr>
              <a:t>Danger detected – buzzer + vibration alert user</a:t>
            </a:r>
          </a:p>
          <a:p>
            <a:pPr marL="434340" lvl="1" indent="-217170" algn="just">
              <a:buFont typeface="Arial"/>
              <a:buChar char="•"/>
            </a:pPr>
            <a:r>
              <a:rPr lang="en-US" sz="3200" dirty="0">
                <a:solidFill>
                  <a:srgbClr val="000000"/>
                </a:solidFill>
                <a:latin typeface="Inter"/>
                <a:ea typeface="Inter"/>
                <a:cs typeface="Inter"/>
                <a:sym typeface="Inter"/>
              </a:rPr>
              <a:t>If fall occurs – automatic emergency trigger</a:t>
            </a:r>
          </a:p>
          <a:p>
            <a:pPr marL="434340" lvl="1" indent="-217170" algn="just">
              <a:buFont typeface="Arial"/>
              <a:buChar char="•"/>
            </a:pPr>
            <a:r>
              <a:rPr lang="en-US" sz="3200" dirty="0">
                <a:solidFill>
                  <a:srgbClr val="000000"/>
                </a:solidFill>
                <a:latin typeface="Inter"/>
                <a:ea typeface="Inter"/>
                <a:cs typeface="Inter"/>
                <a:sym typeface="Inter"/>
              </a:rPr>
              <a:t>GPS fetches coordinates – sim 800l sends </a:t>
            </a:r>
            <a:r>
              <a:rPr lang="en-US" sz="3200" dirty="0" err="1">
                <a:solidFill>
                  <a:srgbClr val="000000"/>
                </a:solidFill>
                <a:latin typeface="Inter"/>
                <a:ea typeface="Inter"/>
                <a:cs typeface="Inter"/>
                <a:sym typeface="Inter"/>
              </a:rPr>
              <a:t>sms</a:t>
            </a:r>
            <a:r>
              <a:rPr lang="en-US" sz="3200" dirty="0">
                <a:solidFill>
                  <a:srgbClr val="000000"/>
                </a:solidFill>
                <a:latin typeface="Inter"/>
                <a:ea typeface="Inter"/>
                <a:cs typeface="Inter"/>
                <a:sym typeface="Inter"/>
              </a:rPr>
              <a:t> to caretaker</a:t>
            </a:r>
          </a:p>
          <a:p>
            <a:pPr marL="434340" lvl="1" indent="-217170" algn="just">
              <a:buFont typeface="Arial"/>
              <a:buChar char="•"/>
            </a:pPr>
            <a:r>
              <a:rPr lang="en-US" sz="3200" dirty="0">
                <a:solidFill>
                  <a:srgbClr val="000000"/>
                </a:solidFill>
                <a:latin typeface="Inter"/>
                <a:ea typeface="Inter"/>
                <a:cs typeface="Inter"/>
                <a:sym typeface="Inter"/>
              </a:rPr>
              <a:t>App displays – Emergency popup, location link, Safety record log</a:t>
            </a:r>
          </a:p>
        </p:txBody>
      </p:sp>
      <p:grpSp>
        <p:nvGrpSpPr>
          <p:cNvPr id="11" name="Group 11"/>
          <p:cNvGrpSpPr/>
          <p:nvPr/>
        </p:nvGrpSpPr>
        <p:grpSpPr>
          <a:xfrm>
            <a:off x="6057900" y="9534525"/>
            <a:ext cx="6172200" cy="547688"/>
            <a:chOff x="0" y="0"/>
            <a:chExt cx="8229600" cy="730250"/>
          </a:xfrm>
        </p:grpSpPr>
        <p:sp>
          <p:nvSpPr>
            <p:cNvPr id="12" name="Freeform 12"/>
            <p:cNvSpPr/>
            <p:nvPr/>
          </p:nvSpPr>
          <p:spPr>
            <a:xfrm>
              <a:off x="0" y="0"/>
              <a:ext cx="8229600" cy="730250"/>
            </a:xfrm>
            <a:custGeom>
              <a:avLst/>
              <a:gdLst/>
              <a:ahLst/>
              <a:cxnLst/>
              <a:rect l="l" t="t" r="r" b="b"/>
              <a:pathLst>
                <a:path w="8229600" h="730250">
                  <a:moveTo>
                    <a:pt x="0" y="0"/>
                  </a:moveTo>
                  <a:lnTo>
                    <a:pt x="8229600" y="0"/>
                  </a:lnTo>
                  <a:lnTo>
                    <a:pt x="8229600" y="730250"/>
                  </a:lnTo>
                  <a:lnTo>
                    <a:pt x="0" y="730250"/>
                  </a:lnTo>
                  <a:close/>
                </a:path>
              </a:pathLst>
            </a:custGeom>
            <a:blipFill>
              <a:blip r:embed="rId3">
                <a:alphaModFix amt="0"/>
              </a:blip>
              <a:stretch>
                <a:fillRect t="-169587" b="-169587"/>
              </a:stretch>
            </a:blipFill>
          </p:spPr>
        </p:sp>
        <p:sp>
          <p:nvSpPr>
            <p:cNvPr id="13" name="TextBox 13"/>
            <p:cNvSpPr txBox="1"/>
            <p:nvPr/>
          </p:nvSpPr>
          <p:spPr>
            <a:xfrm>
              <a:off x="0" y="0"/>
              <a:ext cx="8229600" cy="730250"/>
            </a:xfrm>
            <a:prstGeom prst="rect">
              <a:avLst/>
            </a:prstGeom>
          </p:spPr>
          <p:txBody>
            <a:bodyPr lIns="0" tIns="0" rIns="0" bIns="0" rtlCol="0" anchor="ctr"/>
            <a:lstStyle/>
            <a:p>
              <a:pPr algn="ctr">
                <a:lnSpc>
                  <a:spcPts val="2160"/>
                </a:lnSpc>
              </a:pPr>
              <a:r>
                <a:rPr lang="en-US" sz="1800">
                  <a:solidFill>
                    <a:srgbClr val="767676"/>
                  </a:solidFill>
                  <a:latin typeface="Aptos"/>
                  <a:ea typeface="Aptos"/>
                  <a:cs typeface="Aptos"/>
                  <a:sym typeface="Aptos"/>
                </a:rPr>
                <a:t>HackNovation 2.0 | R&amp;D Cell, GIET University, Gunupur</a:t>
              </a:r>
            </a:p>
          </p:txBody>
        </p:sp>
      </p:grpSp>
      <p:grpSp>
        <p:nvGrpSpPr>
          <p:cNvPr id="14" name="Group 14"/>
          <p:cNvGrpSpPr/>
          <p:nvPr/>
        </p:nvGrpSpPr>
        <p:grpSpPr>
          <a:xfrm>
            <a:off x="12915900" y="9534525"/>
            <a:ext cx="4114800" cy="547688"/>
            <a:chOff x="0" y="0"/>
            <a:chExt cx="5486400" cy="730250"/>
          </a:xfrm>
        </p:grpSpPr>
        <p:sp>
          <p:nvSpPr>
            <p:cNvPr id="15" name="Freeform 15"/>
            <p:cNvSpPr/>
            <p:nvPr/>
          </p:nvSpPr>
          <p:spPr>
            <a:xfrm>
              <a:off x="0" y="0"/>
              <a:ext cx="5486400" cy="730250"/>
            </a:xfrm>
            <a:custGeom>
              <a:avLst/>
              <a:gdLst/>
              <a:ahLst/>
              <a:cxnLst/>
              <a:rect l="l" t="t" r="r" b="b"/>
              <a:pathLst>
                <a:path w="5486400" h="730250">
                  <a:moveTo>
                    <a:pt x="0" y="0"/>
                  </a:moveTo>
                  <a:lnTo>
                    <a:pt x="5486400" y="0"/>
                  </a:lnTo>
                  <a:lnTo>
                    <a:pt x="5486400" y="730250"/>
                  </a:lnTo>
                  <a:lnTo>
                    <a:pt x="0" y="730250"/>
                  </a:lnTo>
                  <a:close/>
                </a:path>
              </a:pathLst>
            </a:custGeom>
            <a:blipFill>
              <a:blip r:embed="rId3">
                <a:alphaModFix amt="0"/>
              </a:blip>
              <a:stretch>
                <a:fillRect t="-96391" b="-96391"/>
              </a:stretch>
            </a:blipFill>
          </p:spPr>
        </p:sp>
        <p:sp>
          <p:nvSpPr>
            <p:cNvPr id="16" name="TextBox 16"/>
            <p:cNvSpPr txBox="1"/>
            <p:nvPr/>
          </p:nvSpPr>
          <p:spPr>
            <a:xfrm>
              <a:off x="0" y="0"/>
              <a:ext cx="5486400" cy="730250"/>
            </a:xfrm>
            <a:prstGeom prst="rect">
              <a:avLst/>
            </a:prstGeom>
          </p:spPr>
          <p:txBody>
            <a:bodyPr lIns="0" tIns="0" rIns="0" bIns="0" rtlCol="0" anchor="ctr"/>
            <a:lstStyle/>
            <a:p>
              <a:pPr algn="r">
                <a:lnSpc>
                  <a:spcPts val="2160"/>
                </a:lnSpc>
              </a:pPr>
              <a:r>
                <a:rPr lang="en-US" dirty="0">
                  <a:solidFill>
                    <a:srgbClr val="767676"/>
                  </a:solidFill>
                  <a:latin typeface="Aptos"/>
                  <a:ea typeface="Aptos"/>
                  <a:cs typeface="Aptos"/>
                  <a:sym typeface="Aptos"/>
                </a:rPr>
                <a:t>6</a:t>
              </a:r>
              <a:endParaRPr lang="en-US" sz="1800" dirty="0">
                <a:solidFill>
                  <a:srgbClr val="767676"/>
                </a:solidFill>
                <a:latin typeface="Aptos"/>
                <a:ea typeface="Aptos"/>
                <a:cs typeface="Aptos"/>
                <a:sym typeface="Aptos"/>
              </a:endParaRPr>
            </a:p>
          </p:txBody>
        </p:sp>
      </p:grpSp>
      <p:grpSp>
        <p:nvGrpSpPr>
          <p:cNvPr id="17" name="Group 17"/>
          <p:cNvGrpSpPr/>
          <p:nvPr/>
        </p:nvGrpSpPr>
        <p:grpSpPr>
          <a:xfrm>
            <a:off x="16911199" y="1"/>
            <a:ext cx="1376801" cy="1376801"/>
            <a:chOff x="0" y="0"/>
            <a:chExt cx="1835734" cy="1835734"/>
          </a:xfrm>
        </p:grpSpPr>
        <p:sp>
          <p:nvSpPr>
            <p:cNvPr id="18" name="Freeform 18"/>
            <p:cNvSpPr/>
            <p:nvPr/>
          </p:nvSpPr>
          <p:spPr>
            <a:xfrm>
              <a:off x="0" y="0"/>
              <a:ext cx="1835785" cy="1835785"/>
            </a:xfrm>
            <a:custGeom>
              <a:avLst/>
              <a:gdLst/>
              <a:ahLst/>
              <a:cxnLst/>
              <a:rect l="l" t="t" r="r" b="b"/>
              <a:pathLst>
                <a:path w="1835785" h="1835785">
                  <a:moveTo>
                    <a:pt x="0" y="0"/>
                  </a:moveTo>
                  <a:lnTo>
                    <a:pt x="1835785" y="0"/>
                  </a:lnTo>
                  <a:lnTo>
                    <a:pt x="1835785" y="1835785"/>
                  </a:lnTo>
                  <a:lnTo>
                    <a:pt x="0" y="1835785"/>
                  </a:lnTo>
                  <a:lnTo>
                    <a:pt x="0" y="0"/>
                  </a:lnTo>
                  <a:close/>
                </a:path>
              </a:pathLst>
            </a:custGeom>
            <a:blipFill>
              <a:blip r:embed="rId4"/>
              <a:stretch>
                <a:fillRect/>
              </a:stretch>
            </a:blipFill>
          </p:spPr>
        </p:sp>
      </p:grpSp>
      <p:grpSp>
        <p:nvGrpSpPr>
          <p:cNvPr id="19" name="Group 19"/>
          <p:cNvGrpSpPr/>
          <p:nvPr/>
        </p:nvGrpSpPr>
        <p:grpSpPr>
          <a:xfrm>
            <a:off x="111166" y="9636919"/>
            <a:ext cx="1835069" cy="547688"/>
            <a:chOff x="0" y="0"/>
            <a:chExt cx="2446758" cy="730250"/>
          </a:xfrm>
        </p:grpSpPr>
        <p:sp>
          <p:nvSpPr>
            <p:cNvPr id="20" name="Freeform 20"/>
            <p:cNvSpPr/>
            <p:nvPr/>
          </p:nvSpPr>
          <p:spPr>
            <a:xfrm>
              <a:off x="0" y="0"/>
              <a:ext cx="2446758" cy="730250"/>
            </a:xfrm>
            <a:custGeom>
              <a:avLst/>
              <a:gdLst/>
              <a:ahLst/>
              <a:cxnLst/>
              <a:rect l="l" t="t" r="r" b="b"/>
              <a:pathLst>
                <a:path w="2446758" h="730250">
                  <a:moveTo>
                    <a:pt x="0" y="0"/>
                  </a:moveTo>
                  <a:lnTo>
                    <a:pt x="2446758" y="0"/>
                  </a:lnTo>
                  <a:lnTo>
                    <a:pt x="2446758" y="730250"/>
                  </a:lnTo>
                  <a:lnTo>
                    <a:pt x="0" y="730250"/>
                  </a:lnTo>
                  <a:close/>
                </a:path>
              </a:pathLst>
            </a:custGeom>
            <a:blipFill>
              <a:blip r:embed="rId3">
                <a:alphaModFix amt="0"/>
              </a:blip>
              <a:stretch>
                <a:fillRect t="-169587" r="-236347" b="-169587"/>
              </a:stretch>
            </a:blipFill>
          </p:spPr>
        </p:sp>
        <p:sp>
          <p:nvSpPr>
            <p:cNvPr id="21" name="TextBox 21"/>
            <p:cNvSpPr txBox="1"/>
            <p:nvPr/>
          </p:nvSpPr>
          <p:spPr>
            <a:xfrm>
              <a:off x="0" y="0"/>
              <a:ext cx="2446758" cy="730250"/>
            </a:xfrm>
            <a:prstGeom prst="rect">
              <a:avLst/>
            </a:prstGeom>
          </p:spPr>
          <p:txBody>
            <a:bodyPr lIns="0" tIns="0" rIns="0" bIns="0" rtlCol="0" anchor="ctr"/>
            <a:lstStyle/>
            <a:p>
              <a:pPr algn="ctr">
                <a:lnSpc>
                  <a:spcPts val="2160"/>
                </a:lnSpc>
              </a:pPr>
              <a:r>
                <a:rPr lang="en-US" dirty="0" err="1">
                  <a:solidFill>
                    <a:srgbClr val="767676"/>
                  </a:solidFill>
                  <a:latin typeface="Aptos"/>
                  <a:ea typeface="Aptos"/>
                  <a:cs typeface="Aptos"/>
                  <a:sym typeface="Aptos"/>
                </a:rPr>
                <a:t>LifeCode</a:t>
              </a:r>
              <a:endParaRPr lang="en-US" sz="1800" dirty="0">
                <a:solidFill>
                  <a:srgbClr val="767676"/>
                </a:solidFill>
                <a:latin typeface="Aptos"/>
                <a:ea typeface="Aptos"/>
                <a:cs typeface="Aptos"/>
                <a:sym typeface="Aptos"/>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88" y="9520238"/>
            <a:ext cx="18316575" cy="781050"/>
            <a:chOff x="0" y="0"/>
            <a:chExt cx="24422100" cy="1041400"/>
          </a:xfrm>
        </p:grpSpPr>
        <p:sp>
          <p:nvSpPr>
            <p:cNvPr id="3" name="Freeform 3"/>
            <p:cNvSpPr/>
            <p:nvPr/>
          </p:nvSpPr>
          <p:spPr>
            <a:xfrm>
              <a:off x="19050" y="19050"/>
              <a:ext cx="24384000" cy="1003300"/>
            </a:xfrm>
            <a:custGeom>
              <a:avLst/>
              <a:gdLst/>
              <a:ahLst/>
              <a:cxnLst/>
              <a:rect l="l" t="t" r="r" b="b"/>
              <a:pathLst>
                <a:path w="24384000" h="1003300">
                  <a:moveTo>
                    <a:pt x="0" y="0"/>
                  </a:moveTo>
                  <a:lnTo>
                    <a:pt x="24384000" y="0"/>
                  </a:lnTo>
                  <a:lnTo>
                    <a:pt x="24384000" y="1003300"/>
                  </a:lnTo>
                  <a:lnTo>
                    <a:pt x="0" y="1003300"/>
                  </a:lnTo>
                  <a:close/>
                </a:path>
              </a:pathLst>
            </a:custGeom>
            <a:solidFill>
              <a:srgbClr val="FFFFFF"/>
            </a:solidFill>
          </p:spPr>
        </p:sp>
        <p:sp>
          <p:nvSpPr>
            <p:cNvPr id="4" name="Freeform 4"/>
            <p:cNvSpPr/>
            <p:nvPr/>
          </p:nvSpPr>
          <p:spPr>
            <a:xfrm>
              <a:off x="0" y="0"/>
              <a:ext cx="24422100" cy="1041400"/>
            </a:xfrm>
            <a:custGeom>
              <a:avLst/>
              <a:gdLst/>
              <a:ahLst/>
              <a:cxnLst/>
              <a:rect l="l" t="t" r="r" b="b"/>
              <a:pathLst>
                <a:path w="24422100" h="1041400">
                  <a:moveTo>
                    <a:pt x="19050" y="0"/>
                  </a:moveTo>
                  <a:lnTo>
                    <a:pt x="24403050" y="0"/>
                  </a:lnTo>
                  <a:cubicBezTo>
                    <a:pt x="24413590" y="0"/>
                    <a:pt x="24422100" y="8509"/>
                    <a:pt x="24422100" y="19050"/>
                  </a:cubicBezTo>
                  <a:lnTo>
                    <a:pt x="24422100" y="1022350"/>
                  </a:lnTo>
                  <a:cubicBezTo>
                    <a:pt x="24422100" y="1032891"/>
                    <a:pt x="24413590" y="1041400"/>
                    <a:pt x="24403050" y="1041400"/>
                  </a:cubicBezTo>
                  <a:lnTo>
                    <a:pt x="19050" y="1041400"/>
                  </a:lnTo>
                  <a:cubicBezTo>
                    <a:pt x="8509" y="1041400"/>
                    <a:pt x="0" y="1032891"/>
                    <a:pt x="0" y="1022350"/>
                  </a:cubicBezTo>
                  <a:lnTo>
                    <a:pt x="0" y="19050"/>
                  </a:lnTo>
                  <a:cubicBezTo>
                    <a:pt x="0" y="8509"/>
                    <a:pt x="8509" y="0"/>
                    <a:pt x="19050" y="0"/>
                  </a:cubicBezTo>
                  <a:moveTo>
                    <a:pt x="19050" y="38100"/>
                  </a:moveTo>
                  <a:lnTo>
                    <a:pt x="19050" y="19050"/>
                  </a:lnTo>
                  <a:lnTo>
                    <a:pt x="38100" y="19050"/>
                  </a:lnTo>
                  <a:lnTo>
                    <a:pt x="38100" y="1022350"/>
                  </a:lnTo>
                  <a:lnTo>
                    <a:pt x="19050" y="1022350"/>
                  </a:lnTo>
                  <a:lnTo>
                    <a:pt x="19050" y="1003300"/>
                  </a:lnTo>
                  <a:lnTo>
                    <a:pt x="24403050" y="1003300"/>
                  </a:lnTo>
                  <a:lnTo>
                    <a:pt x="24403050" y="1022350"/>
                  </a:lnTo>
                  <a:lnTo>
                    <a:pt x="24384000" y="1022350"/>
                  </a:lnTo>
                  <a:lnTo>
                    <a:pt x="24384000" y="19050"/>
                  </a:lnTo>
                  <a:lnTo>
                    <a:pt x="24403050" y="19050"/>
                  </a:lnTo>
                  <a:lnTo>
                    <a:pt x="24403050" y="38100"/>
                  </a:lnTo>
                  <a:lnTo>
                    <a:pt x="19050" y="38100"/>
                  </a:lnTo>
                  <a:close/>
                </a:path>
              </a:pathLst>
            </a:custGeom>
            <a:solidFill>
              <a:srgbClr val="0F9ED5"/>
            </a:solidFill>
          </p:spPr>
        </p:sp>
      </p:grpSp>
      <p:grpSp>
        <p:nvGrpSpPr>
          <p:cNvPr id="5" name="Group 5"/>
          <p:cNvGrpSpPr/>
          <p:nvPr/>
        </p:nvGrpSpPr>
        <p:grpSpPr>
          <a:xfrm>
            <a:off x="1257300" y="429930"/>
            <a:ext cx="841038" cy="117758"/>
            <a:chOff x="0" y="0"/>
            <a:chExt cx="1121385" cy="157010"/>
          </a:xfrm>
        </p:grpSpPr>
        <p:sp>
          <p:nvSpPr>
            <p:cNvPr id="6" name="Freeform 6"/>
            <p:cNvSpPr/>
            <p:nvPr/>
          </p:nvSpPr>
          <p:spPr>
            <a:xfrm>
              <a:off x="0" y="0"/>
              <a:ext cx="1121410" cy="156972"/>
            </a:xfrm>
            <a:custGeom>
              <a:avLst/>
              <a:gdLst/>
              <a:ahLst/>
              <a:cxnLst/>
              <a:rect l="l" t="t" r="r" b="b"/>
              <a:pathLst>
                <a:path w="1121410" h="156972">
                  <a:moveTo>
                    <a:pt x="0" y="0"/>
                  </a:moveTo>
                  <a:lnTo>
                    <a:pt x="1121410" y="0"/>
                  </a:lnTo>
                  <a:lnTo>
                    <a:pt x="1121410" y="156972"/>
                  </a:lnTo>
                  <a:lnTo>
                    <a:pt x="0" y="156972"/>
                  </a:lnTo>
                  <a:close/>
                </a:path>
              </a:pathLst>
            </a:custGeom>
            <a:solidFill>
              <a:srgbClr val="6062FF"/>
            </a:solidFill>
          </p:spPr>
        </p:sp>
      </p:grpSp>
      <p:grpSp>
        <p:nvGrpSpPr>
          <p:cNvPr id="7" name="Group 7"/>
          <p:cNvGrpSpPr/>
          <p:nvPr/>
        </p:nvGrpSpPr>
        <p:grpSpPr>
          <a:xfrm>
            <a:off x="1257300" y="547688"/>
            <a:ext cx="15773400" cy="1988344"/>
            <a:chOff x="0" y="0"/>
            <a:chExt cx="21031200" cy="2651125"/>
          </a:xfrm>
        </p:grpSpPr>
        <p:sp>
          <p:nvSpPr>
            <p:cNvPr id="8" name="Freeform 8"/>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blipFill>
              <a:blip r:embed="rId3">
                <a:alphaModFix amt="0"/>
              </a:blip>
              <a:stretch>
                <a:fillRect t="-104573" b="-104573"/>
              </a:stretch>
            </a:blipFill>
          </p:spPr>
        </p:sp>
        <p:sp>
          <p:nvSpPr>
            <p:cNvPr id="9" name="TextBox 9"/>
            <p:cNvSpPr txBox="1"/>
            <p:nvPr/>
          </p:nvSpPr>
          <p:spPr>
            <a:xfrm>
              <a:off x="0" y="9525"/>
              <a:ext cx="21031200" cy="2641600"/>
            </a:xfrm>
            <a:prstGeom prst="rect">
              <a:avLst/>
            </a:prstGeom>
          </p:spPr>
          <p:txBody>
            <a:bodyPr lIns="0" tIns="0" rIns="0" bIns="0" rtlCol="0" anchor="ctr"/>
            <a:lstStyle/>
            <a:p>
              <a:pPr algn="l">
                <a:lnSpc>
                  <a:spcPts val="5184"/>
                </a:lnSpc>
              </a:pPr>
              <a:r>
                <a:rPr lang="en-US" sz="4800" b="1" dirty="0">
                  <a:solidFill>
                    <a:srgbClr val="000000"/>
                  </a:solidFill>
                  <a:latin typeface="Poppins Bold"/>
                  <a:ea typeface="Poppins Bold"/>
                  <a:cs typeface="Poppins Bold"/>
                  <a:sym typeface="Poppins Bold"/>
                </a:rPr>
                <a:t>Sustainability ( Environment Impact )</a:t>
              </a:r>
            </a:p>
          </p:txBody>
        </p:sp>
      </p:grpSp>
      <p:sp>
        <p:nvSpPr>
          <p:cNvPr id="10" name="TextBox 10"/>
          <p:cNvSpPr txBox="1"/>
          <p:nvPr/>
        </p:nvSpPr>
        <p:spPr>
          <a:xfrm>
            <a:off x="1348740" y="2812733"/>
            <a:ext cx="15590520" cy="2462213"/>
          </a:xfrm>
          <a:prstGeom prst="rect">
            <a:avLst/>
          </a:prstGeom>
        </p:spPr>
        <p:txBody>
          <a:bodyPr lIns="0" tIns="0" rIns="0" bIns="0" rtlCol="0" anchor="t">
            <a:spAutoFit/>
          </a:bodyPr>
          <a:lstStyle/>
          <a:p>
            <a:pPr marL="342900" indent="-342900" algn="just">
              <a:buFont typeface="Wingdings" panose="05000000000000000000" pitchFamily="2" charset="2"/>
              <a:buChar char="Ø"/>
            </a:pPr>
            <a:r>
              <a:rPr lang="en-US" sz="3200" dirty="0">
                <a:latin typeface="Inter" panose="020B0604020202020204" charset="0"/>
                <a:ea typeface="Inter" panose="020B0604020202020204" charset="0"/>
              </a:rPr>
              <a:t>Independent mobility for visually impaired individuals</a:t>
            </a:r>
          </a:p>
          <a:p>
            <a:pPr marL="342900" indent="-342900" algn="just">
              <a:buFont typeface="Wingdings" panose="05000000000000000000" pitchFamily="2" charset="2"/>
              <a:buChar char="Ø"/>
            </a:pPr>
            <a:r>
              <a:rPr lang="en-US" sz="3200" dirty="0">
                <a:latin typeface="Inter" panose="020B0604020202020204" charset="0"/>
                <a:ea typeface="Inter" panose="020B0604020202020204" charset="0"/>
              </a:rPr>
              <a:t>Faster emergency response</a:t>
            </a:r>
          </a:p>
          <a:p>
            <a:pPr marL="342900" indent="-342900" algn="just">
              <a:buFont typeface="Wingdings" panose="05000000000000000000" pitchFamily="2" charset="2"/>
              <a:buChar char="Ø"/>
            </a:pPr>
            <a:r>
              <a:rPr lang="en-US" sz="3200" dirty="0">
                <a:latin typeface="Inter" panose="020B0604020202020204" charset="0"/>
                <a:ea typeface="Inter" panose="020B0604020202020204" charset="0"/>
              </a:rPr>
              <a:t>Reduce dependency on constant human partner</a:t>
            </a:r>
          </a:p>
          <a:p>
            <a:pPr marL="342900" indent="-342900" algn="just">
              <a:buFont typeface="Wingdings" panose="05000000000000000000" pitchFamily="2" charset="2"/>
              <a:buChar char="Ø"/>
            </a:pPr>
            <a:r>
              <a:rPr lang="en-US" sz="3200" dirty="0">
                <a:latin typeface="Inter" panose="020B0604020202020204" charset="0"/>
                <a:ea typeface="Inter" panose="020B0604020202020204" charset="0"/>
              </a:rPr>
              <a:t>Improve confidence</a:t>
            </a:r>
          </a:p>
          <a:p>
            <a:pPr marL="342900" indent="-342900" algn="just">
              <a:buFont typeface="Wingdings" panose="05000000000000000000" pitchFamily="2" charset="2"/>
              <a:buChar char="Ø"/>
            </a:pPr>
            <a:r>
              <a:rPr lang="en-US" sz="3200" dirty="0">
                <a:latin typeface="Inter" panose="020B0604020202020204" charset="0"/>
                <a:ea typeface="Inter" panose="020B0604020202020204" charset="0"/>
              </a:rPr>
              <a:t>Affordable alternative </a:t>
            </a:r>
          </a:p>
        </p:txBody>
      </p:sp>
      <p:grpSp>
        <p:nvGrpSpPr>
          <p:cNvPr id="11" name="Group 11"/>
          <p:cNvGrpSpPr/>
          <p:nvPr/>
        </p:nvGrpSpPr>
        <p:grpSpPr>
          <a:xfrm>
            <a:off x="6057900" y="9534525"/>
            <a:ext cx="6172200" cy="547688"/>
            <a:chOff x="0" y="0"/>
            <a:chExt cx="8229600" cy="730250"/>
          </a:xfrm>
        </p:grpSpPr>
        <p:sp>
          <p:nvSpPr>
            <p:cNvPr id="12" name="Freeform 12"/>
            <p:cNvSpPr/>
            <p:nvPr/>
          </p:nvSpPr>
          <p:spPr>
            <a:xfrm>
              <a:off x="0" y="0"/>
              <a:ext cx="8229600" cy="730250"/>
            </a:xfrm>
            <a:custGeom>
              <a:avLst/>
              <a:gdLst/>
              <a:ahLst/>
              <a:cxnLst/>
              <a:rect l="l" t="t" r="r" b="b"/>
              <a:pathLst>
                <a:path w="8229600" h="730250">
                  <a:moveTo>
                    <a:pt x="0" y="0"/>
                  </a:moveTo>
                  <a:lnTo>
                    <a:pt x="8229600" y="0"/>
                  </a:lnTo>
                  <a:lnTo>
                    <a:pt x="8229600" y="730250"/>
                  </a:lnTo>
                  <a:lnTo>
                    <a:pt x="0" y="730250"/>
                  </a:lnTo>
                  <a:close/>
                </a:path>
              </a:pathLst>
            </a:custGeom>
            <a:blipFill>
              <a:blip r:embed="rId3">
                <a:alphaModFix amt="0"/>
              </a:blip>
              <a:stretch>
                <a:fillRect t="-169587" b="-169587"/>
              </a:stretch>
            </a:blipFill>
          </p:spPr>
        </p:sp>
        <p:sp>
          <p:nvSpPr>
            <p:cNvPr id="13" name="TextBox 13"/>
            <p:cNvSpPr txBox="1"/>
            <p:nvPr/>
          </p:nvSpPr>
          <p:spPr>
            <a:xfrm>
              <a:off x="0" y="0"/>
              <a:ext cx="8229600" cy="730250"/>
            </a:xfrm>
            <a:prstGeom prst="rect">
              <a:avLst/>
            </a:prstGeom>
          </p:spPr>
          <p:txBody>
            <a:bodyPr lIns="0" tIns="0" rIns="0" bIns="0" rtlCol="0" anchor="ctr"/>
            <a:lstStyle/>
            <a:p>
              <a:pPr algn="ctr">
                <a:lnSpc>
                  <a:spcPts val="2160"/>
                </a:lnSpc>
              </a:pPr>
              <a:r>
                <a:rPr lang="en-US" sz="1800">
                  <a:solidFill>
                    <a:srgbClr val="767676"/>
                  </a:solidFill>
                  <a:latin typeface="Aptos"/>
                  <a:ea typeface="Aptos"/>
                  <a:cs typeface="Aptos"/>
                  <a:sym typeface="Aptos"/>
                </a:rPr>
                <a:t>HackNovation 2.0 | R&amp;D Cell, GIET University, Gunupur</a:t>
              </a:r>
            </a:p>
          </p:txBody>
        </p:sp>
      </p:grpSp>
      <p:grpSp>
        <p:nvGrpSpPr>
          <p:cNvPr id="14" name="Group 14"/>
          <p:cNvGrpSpPr/>
          <p:nvPr/>
        </p:nvGrpSpPr>
        <p:grpSpPr>
          <a:xfrm>
            <a:off x="12915900" y="9534525"/>
            <a:ext cx="4114800" cy="547688"/>
            <a:chOff x="0" y="0"/>
            <a:chExt cx="5486400" cy="730250"/>
          </a:xfrm>
        </p:grpSpPr>
        <p:sp>
          <p:nvSpPr>
            <p:cNvPr id="15" name="Freeform 15"/>
            <p:cNvSpPr/>
            <p:nvPr/>
          </p:nvSpPr>
          <p:spPr>
            <a:xfrm>
              <a:off x="0" y="0"/>
              <a:ext cx="5486400" cy="730250"/>
            </a:xfrm>
            <a:custGeom>
              <a:avLst/>
              <a:gdLst/>
              <a:ahLst/>
              <a:cxnLst/>
              <a:rect l="l" t="t" r="r" b="b"/>
              <a:pathLst>
                <a:path w="5486400" h="730250">
                  <a:moveTo>
                    <a:pt x="0" y="0"/>
                  </a:moveTo>
                  <a:lnTo>
                    <a:pt x="5486400" y="0"/>
                  </a:lnTo>
                  <a:lnTo>
                    <a:pt x="5486400" y="730250"/>
                  </a:lnTo>
                  <a:lnTo>
                    <a:pt x="0" y="730250"/>
                  </a:lnTo>
                  <a:close/>
                </a:path>
              </a:pathLst>
            </a:custGeom>
            <a:blipFill>
              <a:blip r:embed="rId3">
                <a:alphaModFix amt="0"/>
              </a:blip>
              <a:stretch>
                <a:fillRect t="-96391" b="-96391"/>
              </a:stretch>
            </a:blipFill>
          </p:spPr>
        </p:sp>
        <p:sp>
          <p:nvSpPr>
            <p:cNvPr id="16" name="TextBox 16"/>
            <p:cNvSpPr txBox="1"/>
            <p:nvPr/>
          </p:nvSpPr>
          <p:spPr>
            <a:xfrm>
              <a:off x="0" y="0"/>
              <a:ext cx="5486400" cy="730250"/>
            </a:xfrm>
            <a:prstGeom prst="rect">
              <a:avLst/>
            </a:prstGeom>
          </p:spPr>
          <p:txBody>
            <a:bodyPr lIns="0" tIns="0" rIns="0" bIns="0" rtlCol="0" anchor="ctr"/>
            <a:lstStyle/>
            <a:p>
              <a:pPr algn="r">
                <a:lnSpc>
                  <a:spcPts val="2160"/>
                </a:lnSpc>
              </a:pPr>
              <a:r>
                <a:rPr lang="en-US" sz="1800">
                  <a:solidFill>
                    <a:srgbClr val="767676"/>
                  </a:solidFill>
                  <a:latin typeface="Aptos"/>
                  <a:ea typeface="Aptos"/>
                  <a:cs typeface="Aptos"/>
                  <a:sym typeface="Aptos"/>
                </a:rPr>
                <a:t>7</a:t>
              </a:r>
            </a:p>
          </p:txBody>
        </p:sp>
      </p:grpSp>
      <p:grpSp>
        <p:nvGrpSpPr>
          <p:cNvPr id="17" name="Group 17"/>
          <p:cNvGrpSpPr/>
          <p:nvPr/>
        </p:nvGrpSpPr>
        <p:grpSpPr>
          <a:xfrm>
            <a:off x="16911199" y="1"/>
            <a:ext cx="1376801" cy="1376801"/>
            <a:chOff x="0" y="0"/>
            <a:chExt cx="1835734" cy="1835734"/>
          </a:xfrm>
        </p:grpSpPr>
        <p:sp>
          <p:nvSpPr>
            <p:cNvPr id="18" name="Freeform 18"/>
            <p:cNvSpPr/>
            <p:nvPr/>
          </p:nvSpPr>
          <p:spPr>
            <a:xfrm>
              <a:off x="0" y="0"/>
              <a:ext cx="1835785" cy="1835785"/>
            </a:xfrm>
            <a:custGeom>
              <a:avLst/>
              <a:gdLst/>
              <a:ahLst/>
              <a:cxnLst/>
              <a:rect l="l" t="t" r="r" b="b"/>
              <a:pathLst>
                <a:path w="1835785" h="1835785">
                  <a:moveTo>
                    <a:pt x="0" y="0"/>
                  </a:moveTo>
                  <a:lnTo>
                    <a:pt x="1835785" y="0"/>
                  </a:lnTo>
                  <a:lnTo>
                    <a:pt x="1835785" y="1835785"/>
                  </a:lnTo>
                  <a:lnTo>
                    <a:pt x="0" y="1835785"/>
                  </a:lnTo>
                  <a:lnTo>
                    <a:pt x="0" y="0"/>
                  </a:lnTo>
                  <a:close/>
                </a:path>
              </a:pathLst>
            </a:custGeom>
            <a:blipFill>
              <a:blip r:embed="rId4"/>
              <a:stretch>
                <a:fillRect/>
              </a:stretch>
            </a:blipFill>
          </p:spPr>
        </p:sp>
      </p:grpSp>
      <p:grpSp>
        <p:nvGrpSpPr>
          <p:cNvPr id="19" name="Group 19"/>
          <p:cNvGrpSpPr/>
          <p:nvPr/>
        </p:nvGrpSpPr>
        <p:grpSpPr>
          <a:xfrm>
            <a:off x="111166" y="9636919"/>
            <a:ext cx="1835069" cy="547688"/>
            <a:chOff x="0" y="0"/>
            <a:chExt cx="2446758" cy="730250"/>
          </a:xfrm>
        </p:grpSpPr>
        <p:sp>
          <p:nvSpPr>
            <p:cNvPr id="20" name="Freeform 20"/>
            <p:cNvSpPr/>
            <p:nvPr/>
          </p:nvSpPr>
          <p:spPr>
            <a:xfrm>
              <a:off x="0" y="0"/>
              <a:ext cx="2446758" cy="730250"/>
            </a:xfrm>
            <a:custGeom>
              <a:avLst/>
              <a:gdLst/>
              <a:ahLst/>
              <a:cxnLst/>
              <a:rect l="l" t="t" r="r" b="b"/>
              <a:pathLst>
                <a:path w="2446758" h="730250">
                  <a:moveTo>
                    <a:pt x="0" y="0"/>
                  </a:moveTo>
                  <a:lnTo>
                    <a:pt x="2446758" y="0"/>
                  </a:lnTo>
                  <a:lnTo>
                    <a:pt x="2446758" y="730250"/>
                  </a:lnTo>
                  <a:lnTo>
                    <a:pt x="0" y="730250"/>
                  </a:lnTo>
                  <a:close/>
                </a:path>
              </a:pathLst>
            </a:custGeom>
            <a:blipFill>
              <a:blip r:embed="rId3">
                <a:alphaModFix amt="0"/>
              </a:blip>
              <a:stretch>
                <a:fillRect t="-169587" r="-236347" b="-169587"/>
              </a:stretch>
            </a:blipFill>
          </p:spPr>
        </p:sp>
        <p:sp>
          <p:nvSpPr>
            <p:cNvPr id="21" name="TextBox 21"/>
            <p:cNvSpPr txBox="1"/>
            <p:nvPr/>
          </p:nvSpPr>
          <p:spPr>
            <a:xfrm>
              <a:off x="0" y="0"/>
              <a:ext cx="2446758" cy="730250"/>
            </a:xfrm>
            <a:prstGeom prst="rect">
              <a:avLst/>
            </a:prstGeom>
          </p:spPr>
          <p:txBody>
            <a:bodyPr lIns="0" tIns="0" rIns="0" bIns="0" rtlCol="0" anchor="ctr"/>
            <a:lstStyle/>
            <a:p>
              <a:pPr algn="ctr">
                <a:lnSpc>
                  <a:spcPts val="2160"/>
                </a:lnSpc>
              </a:pPr>
              <a:r>
                <a:rPr lang="en-US" dirty="0" err="1">
                  <a:solidFill>
                    <a:srgbClr val="767676"/>
                  </a:solidFill>
                  <a:latin typeface="Aptos"/>
                  <a:ea typeface="Aptos"/>
                  <a:cs typeface="Aptos"/>
                  <a:sym typeface="Aptos"/>
                </a:rPr>
                <a:t>LifeCode</a:t>
              </a:r>
              <a:endParaRPr lang="en-US" sz="1800" dirty="0">
                <a:solidFill>
                  <a:srgbClr val="767676"/>
                </a:solidFill>
                <a:latin typeface="Aptos"/>
                <a:ea typeface="Aptos"/>
                <a:cs typeface="Aptos"/>
                <a:sym typeface="Aptos"/>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4288" y="9520238"/>
            <a:ext cx="18316575" cy="781050"/>
            <a:chOff x="0" y="0"/>
            <a:chExt cx="24422100" cy="1041400"/>
          </a:xfrm>
        </p:grpSpPr>
        <p:sp>
          <p:nvSpPr>
            <p:cNvPr id="3" name="Freeform 3"/>
            <p:cNvSpPr/>
            <p:nvPr/>
          </p:nvSpPr>
          <p:spPr>
            <a:xfrm>
              <a:off x="19050" y="19050"/>
              <a:ext cx="24384000" cy="1003300"/>
            </a:xfrm>
            <a:custGeom>
              <a:avLst/>
              <a:gdLst/>
              <a:ahLst/>
              <a:cxnLst/>
              <a:rect l="l" t="t" r="r" b="b"/>
              <a:pathLst>
                <a:path w="24384000" h="1003300">
                  <a:moveTo>
                    <a:pt x="0" y="0"/>
                  </a:moveTo>
                  <a:lnTo>
                    <a:pt x="24384000" y="0"/>
                  </a:lnTo>
                  <a:lnTo>
                    <a:pt x="24384000" y="1003300"/>
                  </a:lnTo>
                  <a:lnTo>
                    <a:pt x="0" y="1003300"/>
                  </a:lnTo>
                  <a:close/>
                </a:path>
              </a:pathLst>
            </a:custGeom>
            <a:solidFill>
              <a:srgbClr val="FFFFFF"/>
            </a:solidFill>
          </p:spPr>
        </p:sp>
        <p:sp>
          <p:nvSpPr>
            <p:cNvPr id="4" name="Freeform 4"/>
            <p:cNvSpPr/>
            <p:nvPr/>
          </p:nvSpPr>
          <p:spPr>
            <a:xfrm>
              <a:off x="0" y="0"/>
              <a:ext cx="24422100" cy="1041400"/>
            </a:xfrm>
            <a:custGeom>
              <a:avLst/>
              <a:gdLst/>
              <a:ahLst/>
              <a:cxnLst/>
              <a:rect l="l" t="t" r="r" b="b"/>
              <a:pathLst>
                <a:path w="24422100" h="1041400">
                  <a:moveTo>
                    <a:pt x="19050" y="0"/>
                  </a:moveTo>
                  <a:lnTo>
                    <a:pt x="24403050" y="0"/>
                  </a:lnTo>
                  <a:cubicBezTo>
                    <a:pt x="24413590" y="0"/>
                    <a:pt x="24422100" y="8509"/>
                    <a:pt x="24422100" y="19050"/>
                  </a:cubicBezTo>
                  <a:lnTo>
                    <a:pt x="24422100" y="1022350"/>
                  </a:lnTo>
                  <a:cubicBezTo>
                    <a:pt x="24422100" y="1032891"/>
                    <a:pt x="24413590" y="1041400"/>
                    <a:pt x="24403050" y="1041400"/>
                  </a:cubicBezTo>
                  <a:lnTo>
                    <a:pt x="19050" y="1041400"/>
                  </a:lnTo>
                  <a:cubicBezTo>
                    <a:pt x="8509" y="1041400"/>
                    <a:pt x="0" y="1032891"/>
                    <a:pt x="0" y="1022350"/>
                  </a:cubicBezTo>
                  <a:lnTo>
                    <a:pt x="0" y="19050"/>
                  </a:lnTo>
                  <a:cubicBezTo>
                    <a:pt x="0" y="8509"/>
                    <a:pt x="8509" y="0"/>
                    <a:pt x="19050" y="0"/>
                  </a:cubicBezTo>
                  <a:moveTo>
                    <a:pt x="19050" y="38100"/>
                  </a:moveTo>
                  <a:lnTo>
                    <a:pt x="19050" y="19050"/>
                  </a:lnTo>
                  <a:lnTo>
                    <a:pt x="38100" y="19050"/>
                  </a:lnTo>
                  <a:lnTo>
                    <a:pt x="38100" y="1022350"/>
                  </a:lnTo>
                  <a:lnTo>
                    <a:pt x="19050" y="1022350"/>
                  </a:lnTo>
                  <a:lnTo>
                    <a:pt x="19050" y="1003300"/>
                  </a:lnTo>
                  <a:lnTo>
                    <a:pt x="24403050" y="1003300"/>
                  </a:lnTo>
                  <a:lnTo>
                    <a:pt x="24403050" y="1022350"/>
                  </a:lnTo>
                  <a:lnTo>
                    <a:pt x="24384000" y="1022350"/>
                  </a:lnTo>
                  <a:lnTo>
                    <a:pt x="24384000" y="19050"/>
                  </a:lnTo>
                  <a:lnTo>
                    <a:pt x="24403050" y="19050"/>
                  </a:lnTo>
                  <a:lnTo>
                    <a:pt x="24403050" y="38100"/>
                  </a:lnTo>
                  <a:lnTo>
                    <a:pt x="19050" y="38100"/>
                  </a:lnTo>
                  <a:close/>
                </a:path>
              </a:pathLst>
            </a:custGeom>
            <a:solidFill>
              <a:srgbClr val="0F9ED5"/>
            </a:solidFill>
          </p:spPr>
        </p:sp>
      </p:grpSp>
      <p:grpSp>
        <p:nvGrpSpPr>
          <p:cNvPr id="5" name="Group 5"/>
          <p:cNvGrpSpPr/>
          <p:nvPr/>
        </p:nvGrpSpPr>
        <p:grpSpPr>
          <a:xfrm>
            <a:off x="1257300" y="429930"/>
            <a:ext cx="841038" cy="117758"/>
            <a:chOff x="0" y="0"/>
            <a:chExt cx="1121385" cy="157010"/>
          </a:xfrm>
        </p:grpSpPr>
        <p:sp>
          <p:nvSpPr>
            <p:cNvPr id="6" name="Freeform 6"/>
            <p:cNvSpPr/>
            <p:nvPr/>
          </p:nvSpPr>
          <p:spPr>
            <a:xfrm>
              <a:off x="0" y="0"/>
              <a:ext cx="1121410" cy="156972"/>
            </a:xfrm>
            <a:custGeom>
              <a:avLst/>
              <a:gdLst/>
              <a:ahLst/>
              <a:cxnLst/>
              <a:rect l="l" t="t" r="r" b="b"/>
              <a:pathLst>
                <a:path w="1121410" h="156972">
                  <a:moveTo>
                    <a:pt x="0" y="0"/>
                  </a:moveTo>
                  <a:lnTo>
                    <a:pt x="1121410" y="0"/>
                  </a:lnTo>
                  <a:lnTo>
                    <a:pt x="1121410" y="156972"/>
                  </a:lnTo>
                  <a:lnTo>
                    <a:pt x="0" y="156972"/>
                  </a:lnTo>
                  <a:close/>
                </a:path>
              </a:pathLst>
            </a:custGeom>
            <a:solidFill>
              <a:srgbClr val="6062FF"/>
            </a:solidFill>
          </p:spPr>
        </p:sp>
      </p:grpSp>
      <p:grpSp>
        <p:nvGrpSpPr>
          <p:cNvPr id="7" name="Group 7"/>
          <p:cNvGrpSpPr/>
          <p:nvPr/>
        </p:nvGrpSpPr>
        <p:grpSpPr>
          <a:xfrm>
            <a:off x="1257300" y="547688"/>
            <a:ext cx="15773400" cy="1988344"/>
            <a:chOff x="0" y="0"/>
            <a:chExt cx="21031200" cy="2651125"/>
          </a:xfrm>
        </p:grpSpPr>
        <p:sp>
          <p:nvSpPr>
            <p:cNvPr id="8" name="Freeform 8"/>
            <p:cNvSpPr/>
            <p:nvPr/>
          </p:nvSpPr>
          <p:spPr>
            <a:xfrm>
              <a:off x="0" y="0"/>
              <a:ext cx="21031200" cy="2651126"/>
            </a:xfrm>
            <a:custGeom>
              <a:avLst/>
              <a:gdLst/>
              <a:ahLst/>
              <a:cxnLst/>
              <a:rect l="l" t="t" r="r" b="b"/>
              <a:pathLst>
                <a:path w="21031200" h="2651126">
                  <a:moveTo>
                    <a:pt x="0" y="0"/>
                  </a:moveTo>
                  <a:lnTo>
                    <a:pt x="21031200" y="0"/>
                  </a:lnTo>
                  <a:lnTo>
                    <a:pt x="21031200" y="2651126"/>
                  </a:lnTo>
                  <a:lnTo>
                    <a:pt x="0" y="2651126"/>
                  </a:lnTo>
                  <a:close/>
                </a:path>
              </a:pathLst>
            </a:custGeom>
            <a:blipFill>
              <a:blip r:embed="rId3">
                <a:alphaModFix amt="0"/>
              </a:blip>
              <a:stretch>
                <a:fillRect t="-104573" b="-104573"/>
              </a:stretch>
            </a:blipFill>
          </p:spPr>
        </p:sp>
        <p:sp>
          <p:nvSpPr>
            <p:cNvPr id="9" name="TextBox 9"/>
            <p:cNvSpPr txBox="1"/>
            <p:nvPr/>
          </p:nvSpPr>
          <p:spPr>
            <a:xfrm>
              <a:off x="0" y="9525"/>
              <a:ext cx="21031200" cy="2641600"/>
            </a:xfrm>
            <a:prstGeom prst="rect">
              <a:avLst/>
            </a:prstGeom>
          </p:spPr>
          <p:txBody>
            <a:bodyPr lIns="0" tIns="0" rIns="0" bIns="0" rtlCol="0" anchor="ctr"/>
            <a:lstStyle/>
            <a:p>
              <a:pPr algn="l">
                <a:lnSpc>
                  <a:spcPts val="5184"/>
                </a:lnSpc>
              </a:pPr>
              <a:r>
                <a:rPr lang="en-US" sz="4800" b="1" dirty="0">
                  <a:solidFill>
                    <a:srgbClr val="000000"/>
                  </a:solidFill>
                  <a:latin typeface="Poppins Bold"/>
                  <a:ea typeface="Poppins Bold"/>
                  <a:cs typeface="Poppins Bold"/>
                  <a:sym typeface="Poppins Bold"/>
                </a:rPr>
                <a:t>Business Model ( Revenue )</a:t>
              </a:r>
            </a:p>
          </p:txBody>
        </p:sp>
      </p:grpSp>
      <p:sp>
        <p:nvSpPr>
          <p:cNvPr id="10" name="TextBox 10"/>
          <p:cNvSpPr txBox="1"/>
          <p:nvPr/>
        </p:nvSpPr>
        <p:spPr>
          <a:xfrm>
            <a:off x="1348740" y="2812733"/>
            <a:ext cx="15590520" cy="3447098"/>
          </a:xfrm>
          <a:prstGeom prst="rect">
            <a:avLst/>
          </a:prstGeom>
        </p:spPr>
        <p:txBody>
          <a:bodyPr lIns="0" tIns="0" rIns="0" bIns="0" rtlCol="0" anchor="t">
            <a:spAutoFit/>
          </a:bodyPr>
          <a:lstStyle/>
          <a:p>
            <a:pPr marL="434340" lvl="1" indent="-217170" algn="just">
              <a:buFont typeface="Arial"/>
              <a:buChar char="•"/>
            </a:pPr>
            <a:r>
              <a:rPr lang="en-US" sz="2800" dirty="0">
                <a:solidFill>
                  <a:srgbClr val="000000"/>
                </a:solidFill>
                <a:latin typeface="Inter"/>
                <a:ea typeface="Inter"/>
                <a:cs typeface="Inter"/>
                <a:sym typeface="Inter"/>
              </a:rPr>
              <a:t>Estimated cost of the whole stick will be around 3000/- rupees, but when mass produces the price would have 40% relief which would be around 1200-1300/- INR</a:t>
            </a:r>
          </a:p>
          <a:p>
            <a:pPr marL="434340" lvl="1" indent="-217170" algn="just">
              <a:buFont typeface="Arial"/>
              <a:buChar char="•"/>
            </a:pPr>
            <a:r>
              <a:rPr lang="en-US" sz="2800" dirty="0">
                <a:solidFill>
                  <a:srgbClr val="000000"/>
                </a:solidFill>
                <a:latin typeface="Inter"/>
                <a:ea typeface="Inter"/>
                <a:cs typeface="Inter"/>
                <a:sym typeface="Inter"/>
              </a:rPr>
              <a:t>Government or NGO partnerships would greatly reduce the selling price of the Blind stick which is estimated to be 700/- INR. (Great affordability for classes groups)</a:t>
            </a:r>
          </a:p>
          <a:p>
            <a:pPr marL="434340" lvl="1" indent="-217170" algn="just">
              <a:buFont typeface="Arial"/>
              <a:buChar char="•"/>
            </a:pPr>
            <a:r>
              <a:rPr lang="en-US" sz="2800" dirty="0">
                <a:solidFill>
                  <a:srgbClr val="000000"/>
                </a:solidFill>
                <a:latin typeface="Inter"/>
                <a:ea typeface="Inter"/>
                <a:cs typeface="Inter"/>
                <a:sym typeface="Inter"/>
              </a:rPr>
              <a:t>Warranty plans </a:t>
            </a:r>
          </a:p>
          <a:p>
            <a:pPr marL="434340" lvl="1" indent="-217170" algn="just">
              <a:buFont typeface="Arial"/>
              <a:buChar char="•"/>
            </a:pPr>
            <a:r>
              <a:rPr lang="en-US" sz="2800" dirty="0">
                <a:solidFill>
                  <a:srgbClr val="000000"/>
                </a:solidFill>
                <a:latin typeface="Inter"/>
                <a:ea typeface="Inter"/>
                <a:cs typeface="Inter"/>
                <a:sym typeface="Inter"/>
              </a:rPr>
              <a:t>Advertisement-Model Profit making, Brands will pay us to advertise their product which can be used to Make affordability much more possible on very rural areas. </a:t>
            </a:r>
          </a:p>
          <a:p>
            <a:pPr marL="434340" lvl="1" indent="-217170" algn="just">
              <a:buFont typeface="Arial"/>
              <a:buChar char="•"/>
            </a:pPr>
            <a:r>
              <a:rPr lang="en-US" sz="2800" dirty="0">
                <a:solidFill>
                  <a:srgbClr val="000000"/>
                </a:solidFill>
                <a:latin typeface="Inter"/>
                <a:ea typeface="Inter"/>
                <a:cs typeface="Inter"/>
                <a:sym typeface="Inter"/>
              </a:rPr>
              <a:t>Target Users are- Visually impaired Individuals, Hospitals , Rehabilitation Center</a:t>
            </a:r>
          </a:p>
        </p:txBody>
      </p:sp>
      <p:grpSp>
        <p:nvGrpSpPr>
          <p:cNvPr id="11" name="Group 11"/>
          <p:cNvGrpSpPr/>
          <p:nvPr/>
        </p:nvGrpSpPr>
        <p:grpSpPr>
          <a:xfrm>
            <a:off x="6057900" y="9534525"/>
            <a:ext cx="6172200" cy="547688"/>
            <a:chOff x="0" y="0"/>
            <a:chExt cx="8229600" cy="730250"/>
          </a:xfrm>
        </p:grpSpPr>
        <p:sp>
          <p:nvSpPr>
            <p:cNvPr id="12" name="Freeform 12"/>
            <p:cNvSpPr/>
            <p:nvPr/>
          </p:nvSpPr>
          <p:spPr>
            <a:xfrm>
              <a:off x="0" y="0"/>
              <a:ext cx="8229600" cy="730250"/>
            </a:xfrm>
            <a:custGeom>
              <a:avLst/>
              <a:gdLst/>
              <a:ahLst/>
              <a:cxnLst/>
              <a:rect l="l" t="t" r="r" b="b"/>
              <a:pathLst>
                <a:path w="8229600" h="730250">
                  <a:moveTo>
                    <a:pt x="0" y="0"/>
                  </a:moveTo>
                  <a:lnTo>
                    <a:pt x="8229600" y="0"/>
                  </a:lnTo>
                  <a:lnTo>
                    <a:pt x="8229600" y="730250"/>
                  </a:lnTo>
                  <a:lnTo>
                    <a:pt x="0" y="730250"/>
                  </a:lnTo>
                  <a:close/>
                </a:path>
              </a:pathLst>
            </a:custGeom>
            <a:blipFill>
              <a:blip r:embed="rId3">
                <a:alphaModFix amt="0"/>
              </a:blip>
              <a:stretch>
                <a:fillRect t="-169587" b="-169587"/>
              </a:stretch>
            </a:blipFill>
          </p:spPr>
        </p:sp>
        <p:sp>
          <p:nvSpPr>
            <p:cNvPr id="13" name="TextBox 13"/>
            <p:cNvSpPr txBox="1"/>
            <p:nvPr/>
          </p:nvSpPr>
          <p:spPr>
            <a:xfrm>
              <a:off x="0" y="0"/>
              <a:ext cx="8229600" cy="730250"/>
            </a:xfrm>
            <a:prstGeom prst="rect">
              <a:avLst/>
            </a:prstGeom>
          </p:spPr>
          <p:txBody>
            <a:bodyPr lIns="0" tIns="0" rIns="0" bIns="0" rtlCol="0" anchor="ctr"/>
            <a:lstStyle/>
            <a:p>
              <a:pPr algn="ctr">
                <a:lnSpc>
                  <a:spcPts val="2160"/>
                </a:lnSpc>
              </a:pPr>
              <a:r>
                <a:rPr lang="en-US" sz="1800">
                  <a:solidFill>
                    <a:srgbClr val="767676"/>
                  </a:solidFill>
                  <a:latin typeface="Aptos"/>
                  <a:ea typeface="Aptos"/>
                  <a:cs typeface="Aptos"/>
                  <a:sym typeface="Aptos"/>
                </a:rPr>
                <a:t>HackNovation 2.0 | R&amp;D Cell, GIET University, Gunupur</a:t>
              </a:r>
            </a:p>
          </p:txBody>
        </p:sp>
      </p:grpSp>
      <p:grpSp>
        <p:nvGrpSpPr>
          <p:cNvPr id="14" name="Group 14"/>
          <p:cNvGrpSpPr/>
          <p:nvPr/>
        </p:nvGrpSpPr>
        <p:grpSpPr>
          <a:xfrm>
            <a:off x="12915900" y="9534525"/>
            <a:ext cx="4114800" cy="547688"/>
            <a:chOff x="0" y="0"/>
            <a:chExt cx="5486400" cy="730250"/>
          </a:xfrm>
        </p:grpSpPr>
        <p:sp>
          <p:nvSpPr>
            <p:cNvPr id="15" name="Freeform 15"/>
            <p:cNvSpPr/>
            <p:nvPr/>
          </p:nvSpPr>
          <p:spPr>
            <a:xfrm>
              <a:off x="0" y="0"/>
              <a:ext cx="5486400" cy="730250"/>
            </a:xfrm>
            <a:custGeom>
              <a:avLst/>
              <a:gdLst/>
              <a:ahLst/>
              <a:cxnLst/>
              <a:rect l="l" t="t" r="r" b="b"/>
              <a:pathLst>
                <a:path w="5486400" h="730250">
                  <a:moveTo>
                    <a:pt x="0" y="0"/>
                  </a:moveTo>
                  <a:lnTo>
                    <a:pt x="5486400" y="0"/>
                  </a:lnTo>
                  <a:lnTo>
                    <a:pt x="5486400" y="730250"/>
                  </a:lnTo>
                  <a:lnTo>
                    <a:pt x="0" y="730250"/>
                  </a:lnTo>
                  <a:close/>
                </a:path>
              </a:pathLst>
            </a:custGeom>
            <a:blipFill>
              <a:blip r:embed="rId3">
                <a:alphaModFix amt="0"/>
              </a:blip>
              <a:stretch>
                <a:fillRect t="-96391" b="-96391"/>
              </a:stretch>
            </a:blipFill>
          </p:spPr>
        </p:sp>
        <p:sp>
          <p:nvSpPr>
            <p:cNvPr id="16" name="TextBox 16"/>
            <p:cNvSpPr txBox="1"/>
            <p:nvPr/>
          </p:nvSpPr>
          <p:spPr>
            <a:xfrm>
              <a:off x="0" y="0"/>
              <a:ext cx="5486400" cy="730250"/>
            </a:xfrm>
            <a:prstGeom prst="rect">
              <a:avLst/>
            </a:prstGeom>
          </p:spPr>
          <p:txBody>
            <a:bodyPr lIns="0" tIns="0" rIns="0" bIns="0" rtlCol="0" anchor="ctr"/>
            <a:lstStyle/>
            <a:p>
              <a:pPr algn="r">
                <a:lnSpc>
                  <a:spcPts val="2160"/>
                </a:lnSpc>
              </a:pPr>
              <a:r>
                <a:rPr lang="en-US" sz="1800">
                  <a:solidFill>
                    <a:srgbClr val="767676"/>
                  </a:solidFill>
                  <a:latin typeface="Aptos"/>
                  <a:ea typeface="Aptos"/>
                  <a:cs typeface="Aptos"/>
                  <a:sym typeface="Aptos"/>
                </a:rPr>
                <a:t>8</a:t>
              </a:r>
            </a:p>
          </p:txBody>
        </p:sp>
      </p:grpSp>
      <p:grpSp>
        <p:nvGrpSpPr>
          <p:cNvPr id="17" name="Group 17"/>
          <p:cNvGrpSpPr/>
          <p:nvPr/>
        </p:nvGrpSpPr>
        <p:grpSpPr>
          <a:xfrm>
            <a:off x="16911199" y="1"/>
            <a:ext cx="1376801" cy="1376801"/>
            <a:chOff x="0" y="0"/>
            <a:chExt cx="1835734" cy="1835734"/>
          </a:xfrm>
        </p:grpSpPr>
        <p:sp>
          <p:nvSpPr>
            <p:cNvPr id="18" name="Freeform 18"/>
            <p:cNvSpPr/>
            <p:nvPr/>
          </p:nvSpPr>
          <p:spPr>
            <a:xfrm>
              <a:off x="0" y="0"/>
              <a:ext cx="1835785" cy="1835785"/>
            </a:xfrm>
            <a:custGeom>
              <a:avLst/>
              <a:gdLst/>
              <a:ahLst/>
              <a:cxnLst/>
              <a:rect l="l" t="t" r="r" b="b"/>
              <a:pathLst>
                <a:path w="1835785" h="1835785">
                  <a:moveTo>
                    <a:pt x="0" y="0"/>
                  </a:moveTo>
                  <a:lnTo>
                    <a:pt x="1835785" y="0"/>
                  </a:lnTo>
                  <a:lnTo>
                    <a:pt x="1835785" y="1835785"/>
                  </a:lnTo>
                  <a:lnTo>
                    <a:pt x="0" y="1835785"/>
                  </a:lnTo>
                  <a:lnTo>
                    <a:pt x="0" y="0"/>
                  </a:lnTo>
                  <a:close/>
                </a:path>
              </a:pathLst>
            </a:custGeom>
            <a:blipFill>
              <a:blip r:embed="rId4"/>
              <a:stretch>
                <a:fillRect/>
              </a:stretch>
            </a:blipFill>
          </p:spPr>
        </p:sp>
      </p:grpSp>
      <p:grpSp>
        <p:nvGrpSpPr>
          <p:cNvPr id="19" name="Group 19"/>
          <p:cNvGrpSpPr/>
          <p:nvPr/>
        </p:nvGrpSpPr>
        <p:grpSpPr>
          <a:xfrm>
            <a:off x="111166" y="9636919"/>
            <a:ext cx="1835069" cy="547688"/>
            <a:chOff x="0" y="0"/>
            <a:chExt cx="2446758" cy="730250"/>
          </a:xfrm>
        </p:grpSpPr>
        <p:sp>
          <p:nvSpPr>
            <p:cNvPr id="20" name="Freeform 20"/>
            <p:cNvSpPr/>
            <p:nvPr/>
          </p:nvSpPr>
          <p:spPr>
            <a:xfrm>
              <a:off x="0" y="0"/>
              <a:ext cx="2446758" cy="730250"/>
            </a:xfrm>
            <a:custGeom>
              <a:avLst/>
              <a:gdLst/>
              <a:ahLst/>
              <a:cxnLst/>
              <a:rect l="l" t="t" r="r" b="b"/>
              <a:pathLst>
                <a:path w="2446758" h="730250">
                  <a:moveTo>
                    <a:pt x="0" y="0"/>
                  </a:moveTo>
                  <a:lnTo>
                    <a:pt x="2446758" y="0"/>
                  </a:lnTo>
                  <a:lnTo>
                    <a:pt x="2446758" y="730250"/>
                  </a:lnTo>
                  <a:lnTo>
                    <a:pt x="0" y="730250"/>
                  </a:lnTo>
                  <a:close/>
                </a:path>
              </a:pathLst>
            </a:custGeom>
            <a:blipFill>
              <a:blip r:embed="rId3">
                <a:alphaModFix amt="0"/>
              </a:blip>
              <a:stretch>
                <a:fillRect t="-169587" r="-236347" b="-169587"/>
              </a:stretch>
            </a:blipFill>
          </p:spPr>
        </p:sp>
        <p:sp>
          <p:nvSpPr>
            <p:cNvPr id="21" name="TextBox 21"/>
            <p:cNvSpPr txBox="1"/>
            <p:nvPr/>
          </p:nvSpPr>
          <p:spPr>
            <a:xfrm>
              <a:off x="0" y="0"/>
              <a:ext cx="2446758" cy="730250"/>
            </a:xfrm>
            <a:prstGeom prst="rect">
              <a:avLst/>
            </a:prstGeom>
          </p:spPr>
          <p:txBody>
            <a:bodyPr lIns="0" tIns="0" rIns="0" bIns="0" rtlCol="0" anchor="ctr"/>
            <a:lstStyle/>
            <a:p>
              <a:pPr algn="ctr">
                <a:lnSpc>
                  <a:spcPts val="2160"/>
                </a:lnSpc>
              </a:pPr>
              <a:r>
                <a:rPr lang="en-US" dirty="0" err="1">
                  <a:solidFill>
                    <a:srgbClr val="767676"/>
                  </a:solidFill>
                  <a:latin typeface="Aptos"/>
                  <a:ea typeface="Aptos"/>
                  <a:cs typeface="Aptos"/>
                  <a:sym typeface="Aptos"/>
                </a:rPr>
                <a:t>LifeCode</a:t>
              </a:r>
              <a:endParaRPr lang="en-US" sz="1800" dirty="0">
                <a:solidFill>
                  <a:srgbClr val="767676"/>
                </a:solidFill>
                <a:latin typeface="Aptos"/>
                <a:ea typeface="Aptos"/>
                <a:cs typeface="Aptos"/>
                <a:sym typeface="Aptos"/>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1747</TotalTime>
  <Words>548</Words>
  <Application>Microsoft Office PowerPoint</Application>
  <PresentationFormat>Custom</PresentationFormat>
  <Paragraphs>90</Paragraphs>
  <Slides>11</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11</vt:i4>
      </vt:variant>
    </vt:vector>
  </HeadingPairs>
  <TitlesOfParts>
    <vt:vector size="21" baseType="lpstr">
      <vt:lpstr>Inter</vt:lpstr>
      <vt:lpstr>Aptos</vt:lpstr>
      <vt:lpstr>Glock Grotesk 2.0 Ultra-Bold</vt:lpstr>
      <vt:lpstr>Poppins Medium</vt:lpstr>
      <vt:lpstr>Calibri</vt:lpstr>
      <vt:lpstr>Open Sans Bold</vt:lpstr>
      <vt:lpstr>Poppins Bold</vt:lpstr>
      <vt:lpstr>Wingdings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Pitch_Deck_Template.pptx</dc:title>
  <dc:creator>Bidyashree Choudhury</dc:creator>
  <cp:lastModifiedBy>Bidyashree Choudhury</cp:lastModifiedBy>
  <cp:revision>5</cp:revision>
  <dcterms:created xsi:type="dcterms:W3CDTF">2006-08-16T00:00:00Z</dcterms:created>
  <dcterms:modified xsi:type="dcterms:W3CDTF">2026-02-22T08:42:18Z</dcterms:modified>
  <dc:identifier>DAHBvOeQT0M</dc:identifier>
</cp:coreProperties>
</file>

<file path=docProps/thumbnail.jpeg>
</file>